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HK Grotesk" panose="020B0604020202020204" charset="0"/>
      <p:regular r:id="rId16"/>
    </p:embeddedFont>
    <p:embeddedFont>
      <p:font typeface="HK Grotesk Bold" panose="020B0604020202020204" charset="0"/>
      <p:regular r:id="rId17"/>
    </p:embeddedFont>
    <p:embeddedFont>
      <p:font typeface="HK Grotesk Medium" panose="020B0604020202020204" charset="0"/>
      <p:regular r:id="rId18"/>
    </p:embeddedFont>
    <p:embeddedFont>
      <p:font typeface="HK Grotesk Semi-Bold" panose="020B0604020202020204" charset="0"/>
      <p:regular r:id="rId19"/>
    </p:embeddedFont>
    <p:embeddedFont>
      <p:font typeface="Montserrat" panose="00000500000000000000" pitchFamily="2" charset="0"/>
      <p:regular r:id="rId20"/>
      <p:bold r:id="rId21"/>
      <p:italic r:id="rId22"/>
      <p:boldItalic r:id="rId23"/>
    </p:embeddedFont>
    <p:embeddedFont>
      <p:font typeface="Montserrat Classic" panose="020B0604020202020204" charset="0"/>
      <p:regular r:id="rId24"/>
    </p:embeddedFont>
    <p:embeddedFont>
      <p:font typeface="Montserrat Classic Bold" panose="020B0604020202020204" charset="0"/>
      <p:regular r:id="rId25"/>
    </p:embeddedFont>
    <p:embeddedFont>
      <p:font typeface="Montserrat Medium" panose="00000600000000000000" pitchFamily="2" charset="0"/>
      <p:regular r:id="rId26"/>
      <p:italic r:id="rId27"/>
    </p:embeddedFont>
    <p:embeddedFont>
      <p:font typeface="Quicksand Bold" panose="020B0604020202020204" charset="0"/>
      <p:regular r:id="rId28"/>
    </p:embeddedFont>
    <p:embeddedFont>
      <p:font typeface="Quicksand Medium"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8.png"/><Relationship Id="rId4"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3.svg"/><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8.jpe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4.jpe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0.svg"/><Relationship Id="rId7" Type="http://schemas.openxmlformats.org/officeDocument/2006/relationships/image" Target="../media/image7.svg"/><Relationship Id="rId12" Type="http://schemas.openxmlformats.org/officeDocument/2006/relationships/image" Target="../media/image31.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30.png"/><Relationship Id="rId5" Type="http://schemas.openxmlformats.org/officeDocument/2006/relationships/image" Target="../media/image3.svg"/><Relationship Id="rId10" Type="http://schemas.openxmlformats.org/officeDocument/2006/relationships/image" Target="../media/image29.svg"/><Relationship Id="rId4" Type="http://schemas.openxmlformats.org/officeDocument/2006/relationships/image" Target="../media/image2.png"/><Relationship Id="rId9" Type="http://schemas.openxmlformats.org/officeDocument/2006/relationships/image" Target="../media/image28.png"/><Relationship Id="rId14" Type="http://schemas.openxmlformats.org/officeDocument/2006/relationships/image" Target="../media/image33.sv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7.sv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294C"/>
        </a:solidFill>
        <a:effectLst/>
      </p:bgPr>
    </p:bg>
    <p:spTree>
      <p:nvGrpSpPr>
        <p:cNvPr id="1" name=""/>
        <p:cNvGrpSpPr/>
        <p:nvPr/>
      </p:nvGrpSpPr>
      <p:grpSpPr>
        <a:xfrm>
          <a:off x="0" y="0"/>
          <a:ext cx="0" cy="0"/>
          <a:chOff x="0" y="0"/>
          <a:chExt cx="0" cy="0"/>
        </a:xfrm>
      </p:grpSpPr>
      <p:grpSp>
        <p:nvGrpSpPr>
          <p:cNvPr id="2" name="Group 2"/>
          <p:cNvGrpSpPr/>
          <p:nvPr/>
        </p:nvGrpSpPr>
        <p:grpSpPr>
          <a:xfrm>
            <a:off x="0" y="7864606"/>
            <a:ext cx="6921675" cy="2422394"/>
            <a:chOff x="0" y="0"/>
            <a:chExt cx="9228900" cy="3229859"/>
          </a:xfrm>
        </p:grpSpPr>
        <p:pic>
          <p:nvPicPr>
            <p:cNvPr id="3" name="Picture 3"/>
            <p:cNvPicPr>
              <a:picLocks noChangeAspect="1"/>
            </p:cNvPicPr>
            <p:nvPr/>
          </p:nvPicPr>
          <p:blipFill>
            <a:blip r:embed="rId2"/>
            <a:srcRect l="-14736" t="31117" r="-14736" b="33885"/>
            <a:stretch>
              <a:fillRect/>
            </a:stretch>
          </p:blipFill>
          <p:spPr>
            <a:xfrm flipH="1">
              <a:off x="0" y="0"/>
              <a:ext cx="9228900" cy="3229859"/>
            </a:xfrm>
            <a:prstGeom prst="rect">
              <a:avLst/>
            </a:prstGeom>
          </p:spPr>
        </p:pic>
      </p:grpSp>
      <p:grpSp>
        <p:nvGrpSpPr>
          <p:cNvPr id="4" name="Group 4"/>
          <p:cNvGrpSpPr/>
          <p:nvPr/>
        </p:nvGrpSpPr>
        <p:grpSpPr>
          <a:xfrm>
            <a:off x="1028700" y="2844095"/>
            <a:ext cx="8604904" cy="5020511"/>
            <a:chOff x="0" y="0"/>
            <a:chExt cx="1223699" cy="713964"/>
          </a:xfrm>
        </p:grpSpPr>
        <p:sp>
          <p:nvSpPr>
            <p:cNvPr id="5" name="Freeform 5"/>
            <p:cNvSpPr/>
            <p:nvPr/>
          </p:nvSpPr>
          <p:spPr>
            <a:xfrm>
              <a:off x="0" y="0"/>
              <a:ext cx="1223699" cy="713965"/>
            </a:xfrm>
            <a:custGeom>
              <a:avLst/>
              <a:gdLst/>
              <a:ahLst/>
              <a:cxnLst/>
              <a:rect l="l" t="t" r="r" b="b"/>
              <a:pathLst>
                <a:path w="1223699" h="713965">
                  <a:moveTo>
                    <a:pt x="0" y="0"/>
                  </a:moveTo>
                  <a:lnTo>
                    <a:pt x="1223699" y="0"/>
                  </a:lnTo>
                  <a:lnTo>
                    <a:pt x="1223699" y="713965"/>
                  </a:lnTo>
                  <a:lnTo>
                    <a:pt x="0" y="713965"/>
                  </a:lnTo>
                  <a:close/>
                </a:path>
              </a:pathLst>
            </a:custGeom>
            <a:solidFill>
              <a:srgbClr val="FFFFFF"/>
            </a:solidFill>
          </p:spPr>
        </p:sp>
        <p:sp>
          <p:nvSpPr>
            <p:cNvPr id="6" name="TextBox 6"/>
            <p:cNvSpPr txBox="1"/>
            <p:nvPr/>
          </p:nvSpPr>
          <p:spPr>
            <a:xfrm>
              <a:off x="0" y="-47625"/>
              <a:ext cx="1223699" cy="761589"/>
            </a:xfrm>
            <a:prstGeom prst="rect">
              <a:avLst/>
            </a:prstGeom>
          </p:spPr>
          <p:txBody>
            <a:bodyPr lIns="50800" tIns="50800" rIns="50800" bIns="50800" rtlCol="0" anchor="ctr"/>
            <a:lstStyle/>
            <a:p>
              <a:pPr algn="ctr">
                <a:lnSpc>
                  <a:spcPts val="2239"/>
                </a:lnSpc>
              </a:pPr>
              <a:endParaRPr/>
            </a:p>
          </p:txBody>
        </p:sp>
      </p:grpSp>
      <p:sp>
        <p:nvSpPr>
          <p:cNvPr id="7" name="Freeform 7"/>
          <p:cNvSpPr/>
          <p:nvPr/>
        </p:nvSpPr>
        <p:spPr>
          <a:xfrm rot="3494642">
            <a:off x="11497625" y="9162135"/>
            <a:ext cx="2740382" cy="2740382"/>
          </a:xfrm>
          <a:custGeom>
            <a:avLst/>
            <a:gdLst/>
            <a:ahLst/>
            <a:cxnLst/>
            <a:rect l="l" t="t" r="r" b="b"/>
            <a:pathLst>
              <a:path w="2740382" h="2740382">
                <a:moveTo>
                  <a:pt x="0" y="0"/>
                </a:moveTo>
                <a:lnTo>
                  <a:pt x="2740382" y="0"/>
                </a:lnTo>
                <a:lnTo>
                  <a:pt x="2740382" y="2740383"/>
                </a:lnTo>
                <a:lnTo>
                  <a:pt x="0" y="27403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0" y="0"/>
            <a:ext cx="1569889" cy="1575798"/>
          </a:xfrm>
          <a:custGeom>
            <a:avLst/>
            <a:gdLst/>
            <a:ahLst/>
            <a:cxnLst/>
            <a:rect l="l" t="t" r="r" b="b"/>
            <a:pathLst>
              <a:path w="1569889" h="1575798">
                <a:moveTo>
                  <a:pt x="0" y="0"/>
                </a:moveTo>
                <a:lnTo>
                  <a:pt x="1569889" y="0"/>
                </a:lnTo>
                <a:lnTo>
                  <a:pt x="1569889" y="1575798"/>
                </a:lnTo>
                <a:lnTo>
                  <a:pt x="0" y="15757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16230600" y="8229600"/>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0" name="Group 10"/>
          <p:cNvGrpSpPr/>
          <p:nvPr/>
        </p:nvGrpSpPr>
        <p:grpSpPr>
          <a:xfrm>
            <a:off x="1753563" y="2246415"/>
            <a:ext cx="6405727" cy="1081921"/>
            <a:chOff x="0" y="0"/>
            <a:chExt cx="8540969" cy="1442562"/>
          </a:xfrm>
        </p:grpSpPr>
        <p:grpSp>
          <p:nvGrpSpPr>
            <p:cNvPr id="11" name="Group 11"/>
            <p:cNvGrpSpPr/>
            <p:nvPr/>
          </p:nvGrpSpPr>
          <p:grpSpPr>
            <a:xfrm>
              <a:off x="177327" y="209002"/>
              <a:ext cx="8275214" cy="1175810"/>
              <a:chOff x="0" y="0"/>
              <a:chExt cx="1259225" cy="178921"/>
            </a:xfrm>
          </p:grpSpPr>
          <p:sp>
            <p:nvSpPr>
              <p:cNvPr id="12" name="Freeform 12"/>
              <p:cNvSpPr/>
              <p:nvPr/>
            </p:nvSpPr>
            <p:spPr>
              <a:xfrm>
                <a:off x="0" y="0"/>
                <a:ext cx="1259224" cy="178921"/>
              </a:xfrm>
              <a:custGeom>
                <a:avLst/>
                <a:gdLst/>
                <a:ahLst/>
                <a:cxnLst/>
                <a:rect l="l" t="t" r="r" b="b"/>
                <a:pathLst>
                  <a:path w="1259224" h="178921">
                    <a:moveTo>
                      <a:pt x="0" y="0"/>
                    </a:moveTo>
                    <a:lnTo>
                      <a:pt x="1259224" y="0"/>
                    </a:lnTo>
                    <a:lnTo>
                      <a:pt x="1259224" y="178921"/>
                    </a:lnTo>
                    <a:lnTo>
                      <a:pt x="0" y="178921"/>
                    </a:lnTo>
                    <a:close/>
                  </a:path>
                </a:pathLst>
              </a:custGeom>
              <a:solidFill>
                <a:srgbClr val="FDBA1E"/>
              </a:solidFill>
              <a:ln cap="sq">
                <a:noFill/>
                <a:prstDash val="solid"/>
                <a:miter/>
              </a:ln>
            </p:spPr>
          </p:sp>
          <p:sp>
            <p:nvSpPr>
              <p:cNvPr id="13" name="TextBox 13"/>
              <p:cNvSpPr txBox="1"/>
              <p:nvPr/>
            </p:nvSpPr>
            <p:spPr>
              <a:xfrm>
                <a:off x="0" y="-57150"/>
                <a:ext cx="1259225" cy="236071"/>
              </a:xfrm>
              <a:prstGeom prst="rect">
                <a:avLst/>
              </a:prstGeom>
            </p:spPr>
            <p:txBody>
              <a:bodyPr lIns="50800" tIns="50800" rIns="50800" bIns="50800" rtlCol="0" anchor="ctr"/>
              <a:lstStyle/>
              <a:p>
                <a:pPr marL="0" lvl="0" indent="0" algn="ctr">
                  <a:lnSpc>
                    <a:spcPts val="3500"/>
                  </a:lnSpc>
                  <a:spcBef>
                    <a:spcPct val="0"/>
                  </a:spcBef>
                </a:pPr>
                <a:endParaRPr/>
              </a:p>
            </p:txBody>
          </p:sp>
        </p:grpSp>
        <p:sp>
          <p:nvSpPr>
            <p:cNvPr id="14" name="Freeform 14"/>
            <p:cNvSpPr/>
            <p:nvPr/>
          </p:nvSpPr>
          <p:spPr>
            <a:xfrm>
              <a:off x="0" y="0"/>
              <a:ext cx="2200166" cy="1442562"/>
            </a:xfrm>
            <a:custGeom>
              <a:avLst/>
              <a:gdLst/>
              <a:ahLst/>
              <a:cxnLst/>
              <a:rect l="l" t="t" r="r" b="b"/>
              <a:pathLst>
                <a:path w="2200166" h="1442562">
                  <a:moveTo>
                    <a:pt x="0" y="0"/>
                  </a:moveTo>
                  <a:lnTo>
                    <a:pt x="2200166" y="0"/>
                  </a:lnTo>
                  <a:lnTo>
                    <a:pt x="2200166" y="1442562"/>
                  </a:lnTo>
                  <a:lnTo>
                    <a:pt x="0" y="1442562"/>
                  </a:lnTo>
                  <a:lnTo>
                    <a:pt x="0" y="0"/>
                  </a:lnTo>
                  <a:close/>
                </a:path>
              </a:pathLst>
            </a:custGeom>
            <a:blipFill>
              <a:blip r:embed="rId9"/>
              <a:stretch>
                <a:fillRect/>
              </a:stretch>
            </a:blipFill>
          </p:spPr>
        </p:sp>
        <p:sp>
          <p:nvSpPr>
            <p:cNvPr id="15" name="TextBox 15"/>
            <p:cNvSpPr txBox="1"/>
            <p:nvPr/>
          </p:nvSpPr>
          <p:spPr>
            <a:xfrm>
              <a:off x="88900" y="401060"/>
              <a:ext cx="8452069" cy="678392"/>
            </a:xfrm>
            <a:prstGeom prst="rect">
              <a:avLst/>
            </a:prstGeom>
          </p:spPr>
          <p:txBody>
            <a:bodyPr lIns="0" tIns="0" rIns="0" bIns="0" rtlCol="0" anchor="t">
              <a:spAutoFit/>
            </a:bodyPr>
            <a:lstStyle/>
            <a:p>
              <a:pPr marL="0" lvl="0" indent="0" algn="ctr">
                <a:lnSpc>
                  <a:spcPts val="3849"/>
                </a:lnSpc>
                <a:spcBef>
                  <a:spcPct val="0"/>
                </a:spcBef>
              </a:pPr>
              <a:r>
                <a:rPr lang="en-US" sz="3499">
                  <a:solidFill>
                    <a:srgbClr val="0F294C"/>
                  </a:solidFill>
                  <a:latin typeface="Quicksand Medium"/>
                </a:rPr>
                <a:t>          Technology Indonesia</a:t>
              </a:r>
            </a:p>
          </p:txBody>
        </p:sp>
      </p:grpSp>
      <p:sp>
        <p:nvSpPr>
          <p:cNvPr id="16" name="TextBox 16"/>
          <p:cNvSpPr txBox="1"/>
          <p:nvPr/>
        </p:nvSpPr>
        <p:spPr>
          <a:xfrm>
            <a:off x="1886558" y="4141853"/>
            <a:ext cx="7257442" cy="2851128"/>
          </a:xfrm>
          <a:prstGeom prst="rect">
            <a:avLst/>
          </a:prstGeom>
        </p:spPr>
        <p:txBody>
          <a:bodyPr lIns="0" tIns="0" rIns="0" bIns="0" rtlCol="0" anchor="t">
            <a:spAutoFit/>
          </a:bodyPr>
          <a:lstStyle/>
          <a:p>
            <a:pPr algn="l">
              <a:lnSpc>
                <a:spcPts val="10999"/>
              </a:lnSpc>
            </a:pPr>
            <a:r>
              <a:rPr lang="en-US" sz="10999">
                <a:solidFill>
                  <a:srgbClr val="0F294C"/>
                </a:solidFill>
                <a:latin typeface="Quicksand Bold"/>
              </a:rPr>
              <a:t>COMPANY PROFILE</a:t>
            </a:r>
          </a:p>
        </p:txBody>
      </p:sp>
      <p:grpSp>
        <p:nvGrpSpPr>
          <p:cNvPr id="17" name="Group 17"/>
          <p:cNvGrpSpPr/>
          <p:nvPr/>
        </p:nvGrpSpPr>
        <p:grpSpPr>
          <a:xfrm>
            <a:off x="9825998" y="2063043"/>
            <a:ext cx="4691064" cy="4062250"/>
            <a:chOff x="0" y="0"/>
            <a:chExt cx="4282440" cy="3708400"/>
          </a:xfrm>
        </p:grpSpPr>
        <p:sp>
          <p:nvSpPr>
            <p:cNvPr id="18" name="Freeform 18"/>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0"/>
              <a:stretch>
                <a:fillRect l="-7730" r="-7730"/>
              </a:stretch>
            </a:blipFill>
          </p:spPr>
        </p:sp>
      </p:grpSp>
      <p:grpSp>
        <p:nvGrpSpPr>
          <p:cNvPr id="19" name="Group 19"/>
          <p:cNvGrpSpPr/>
          <p:nvPr/>
        </p:nvGrpSpPr>
        <p:grpSpPr>
          <a:xfrm>
            <a:off x="9801221" y="6610996"/>
            <a:ext cx="4691064" cy="4062250"/>
            <a:chOff x="0" y="0"/>
            <a:chExt cx="4282440" cy="3708400"/>
          </a:xfrm>
        </p:grpSpPr>
        <p:sp>
          <p:nvSpPr>
            <p:cNvPr id="20" name="Freeform 20"/>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1"/>
              <a:stretch>
                <a:fillRect l="-24974" r="-24974"/>
              </a:stretch>
            </a:blipFill>
          </p:spPr>
        </p:sp>
      </p:grpSp>
      <p:grpSp>
        <p:nvGrpSpPr>
          <p:cNvPr id="21" name="Group 21"/>
          <p:cNvGrpSpPr/>
          <p:nvPr/>
        </p:nvGrpSpPr>
        <p:grpSpPr>
          <a:xfrm>
            <a:off x="13596936" y="0"/>
            <a:ext cx="4691064" cy="4062250"/>
            <a:chOff x="0" y="0"/>
            <a:chExt cx="4282440" cy="3708400"/>
          </a:xfrm>
        </p:grpSpPr>
        <p:sp>
          <p:nvSpPr>
            <p:cNvPr id="22" name="Freeform 22"/>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2"/>
              <a:stretch>
                <a:fillRect l="-14946" r="-14946"/>
              </a:stretch>
            </a:blipFill>
          </p:spPr>
        </p:sp>
      </p:grpSp>
      <p:grpSp>
        <p:nvGrpSpPr>
          <p:cNvPr id="23" name="Group 23"/>
          <p:cNvGrpSpPr/>
          <p:nvPr/>
        </p:nvGrpSpPr>
        <p:grpSpPr>
          <a:xfrm>
            <a:off x="13596936" y="4415026"/>
            <a:ext cx="4691064" cy="4062250"/>
            <a:chOff x="0" y="0"/>
            <a:chExt cx="4282440" cy="3708400"/>
          </a:xfrm>
        </p:grpSpPr>
        <p:sp>
          <p:nvSpPr>
            <p:cNvPr id="24" name="Freeform 24"/>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3"/>
              <a:stretch>
                <a:fillRect l="-27030" r="-27030"/>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929725" cy="10287000"/>
            <a:chOff x="0" y="0"/>
            <a:chExt cx="1825113" cy="2709333"/>
          </a:xfrm>
        </p:grpSpPr>
        <p:sp>
          <p:nvSpPr>
            <p:cNvPr id="3" name="Freeform 3"/>
            <p:cNvSpPr/>
            <p:nvPr/>
          </p:nvSpPr>
          <p:spPr>
            <a:xfrm>
              <a:off x="0" y="0"/>
              <a:ext cx="1825113" cy="2709333"/>
            </a:xfrm>
            <a:custGeom>
              <a:avLst/>
              <a:gdLst/>
              <a:ahLst/>
              <a:cxnLst/>
              <a:rect l="l" t="t" r="r" b="b"/>
              <a:pathLst>
                <a:path w="1825113" h="2709333">
                  <a:moveTo>
                    <a:pt x="0" y="0"/>
                  </a:moveTo>
                  <a:lnTo>
                    <a:pt x="1825113" y="0"/>
                  </a:lnTo>
                  <a:lnTo>
                    <a:pt x="1825113" y="2709333"/>
                  </a:lnTo>
                  <a:lnTo>
                    <a:pt x="0" y="2709333"/>
                  </a:lnTo>
                  <a:close/>
                </a:path>
              </a:pathLst>
            </a:custGeom>
            <a:solidFill>
              <a:srgbClr val="00227C"/>
            </a:solidFill>
          </p:spPr>
        </p:sp>
        <p:sp>
          <p:nvSpPr>
            <p:cNvPr id="4" name="TextBox 4"/>
            <p:cNvSpPr txBox="1"/>
            <p:nvPr/>
          </p:nvSpPr>
          <p:spPr>
            <a:xfrm>
              <a:off x="0" y="-9525"/>
              <a:ext cx="1825113" cy="2718858"/>
            </a:xfrm>
            <a:prstGeom prst="rect">
              <a:avLst/>
            </a:prstGeom>
          </p:spPr>
          <p:txBody>
            <a:bodyPr lIns="50800" tIns="50800" rIns="50800" bIns="50800" rtlCol="0" anchor="ctr"/>
            <a:lstStyle/>
            <a:p>
              <a:pPr algn="ctr">
                <a:lnSpc>
                  <a:spcPts val="2440"/>
                </a:lnSpc>
              </a:pPr>
              <a:endParaRPr/>
            </a:p>
          </p:txBody>
        </p:sp>
      </p:grpSp>
      <p:grpSp>
        <p:nvGrpSpPr>
          <p:cNvPr id="5" name="Group 5"/>
          <p:cNvGrpSpPr/>
          <p:nvPr/>
        </p:nvGrpSpPr>
        <p:grpSpPr>
          <a:xfrm>
            <a:off x="1895763" y="2243956"/>
            <a:ext cx="6024313" cy="7009581"/>
            <a:chOff x="0" y="0"/>
            <a:chExt cx="8032417" cy="9346109"/>
          </a:xfrm>
        </p:grpSpPr>
        <p:pic>
          <p:nvPicPr>
            <p:cNvPr id="6" name="Picture 6"/>
            <p:cNvPicPr>
              <a:picLocks noChangeAspect="1"/>
            </p:cNvPicPr>
            <p:nvPr/>
          </p:nvPicPr>
          <p:blipFill>
            <a:blip r:embed="rId2"/>
            <a:srcRect l="62783" r="1119"/>
            <a:stretch>
              <a:fillRect/>
            </a:stretch>
          </p:blipFill>
          <p:spPr>
            <a:xfrm>
              <a:off x="0" y="0"/>
              <a:ext cx="8032417" cy="9346109"/>
            </a:xfrm>
            <a:prstGeom prst="rect">
              <a:avLst/>
            </a:prstGeom>
          </p:spPr>
        </p:pic>
      </p:grpSp>
      <p:grpSp>
        <p:nvGrpSpPr>
          <p:cNvPr id="7" name="Group 7"/>
          <p:cNvGrpSpPr/>
          <p:nvPr/>
        </p:nvGrpSpPr>
        <p:grpSpPr>
          <a:xfrm>
            <a:off x="4941021" y="7043083"/>
            <a:ext cx="3310593" cy="1394479"/>
            <a:chOff x="0" y="0"/>
            <a:chExt cx="871926" cy="367270"/>
          </a:xfrm>
        </p:grpSpPr>
        <p:sp>
          <p:nvSpPr>
            <p:cNvPr id="8" name="Freeform 8"/>
            <p:cNvSpPr/>
            <p:nvPr/>
          </p:nvSpPr>
          <p:spPr>
            <a:xfrm>
              <a:off x="0" y="0"/>
              <a:ext cx="871926" cy="367270"/>
            </a:xfrm>
            <a:custGeom>
              <a:avLst/>
              <a:gdLst/>
              <a:ahLst/>
              <a:cxnLst/>
              <a:rect l="l" t="t" r="r" b="b"/>
              <a:pathLst>
                <a:path w="871926" h="367270">
                  <a:moveTo>
                    <a:pt x="0" y="0"/>
                  </a:moveTo>
                  <a:lnTo>
                    <a:pt x="871926" y="0"/>
                  </a:lnTo>
                  <a:lnTo>
                    <a:pt x="871926" y="367270"/>
                  </a:lnTo>
                  <a:lnTo>
                    <a:pt x="0" y="367270"/>
                  </a:lnTo>
                  <a:close/>
                </a:path>
              </a:pathLst>
            </a:custGeom>
            <a:solidFill>
              <a:srgbClr val="F69E22"/>
            </a:solidFill>
          </p:spPr>
        </p:sp>
        <p:sp>
          <p:nvSpPr>
            <p:cNvPr id="9" name="TextBox 9"/>
            <p:cNvSpPr txBox="1"/>
            <p:nvPr/>
          </p:nvSpPr>
          <p:spPr>
            <a:xfrm>
              <a:off x="0" y="-9525"/>
              <a:ext cx="871926" cy="376795"/>
            </a:xfrm>
            <a:prstGeom prst="rect">
              <a:avLst/>
            </a:prstGeom>
          </p:spPr>
          <p:txBody>
            <a:bodyPr lIns="50800" tIns="50800" rIns="50800" bIns="50800" rtlCol="0" anchor="ctr"/>
            <a:lstStyle/>
            <a:p>
              <a:pPr algn="ctr">
                <a:lnSpc>
                  <a:spcPts val="2440"/>
                </a:lnSpc>
              </a:pPr>
              <a:endParaRPr/>
            </a:p>
          </p:txBody>
        </p:sp>
      </p:grpSp>
      <p:sp>
        <p:nvSpPr>
          <p:cNvPr id="11" name="TextBox 11"/>
          <p:cNvSpPr txBox="1"/>
          <p:nvPr/>
        </p:nvSpPr>
        <p:spPr>
          <a:xfrm>
            <a:off x="9346848" y="2130517"/>
            <a:ext cx="8749019" cy="711092"/>
          </a:xfrm>
          <a:prstGeom prst="rect">
            <a:avLst/>
          </a:prstGeom>
        </p:spPr>
        <p:txBody>
          <a:bodyPr lIns="0" tIns="0" rIns="0" bIns="0" rtlCol="0" anchor="t">
            <a:spAutoFit/>
          </a:bodyPr>
          <a:lstStyle/>
          <a:p>
            <a:pPr algn="l">
              <a:lnSpc>
                <a:spcPts val="6100"/>
              </a:lnSpc>
              <a:spcBef>
                <a:spcPct val="0"/>
              </a:spcBef>
            </a:pPr>
            <a:r>
              <a:rPr lang="en-US" sz="5000" dirty="0" err="1">
                <a:solidFill>
                  <a:srgbClr val="00227C"/>
                </a:solidFill>
                <a:latin typeface="Montserrat Classic Bold"/>
              </a:rPr>
              <a:t>Tentang</a:t>
            </a:r>
            <a:r>
              <a:rPr lang="en-US" sz="5000" dirty="0">
                <a:solidFill>
                  <a:srgbClr val="00227C"/>
                </a:solidFill>
                <a:latin typeface="Montserrat Classic Bold"/>
              </a:rPr>
              <a:t> Kami</a:t>
            </a:r>
          </a:p>
        </p:txBody>
      </p:sp>
      <p:sp>
        <p:nvSpPr>
          <p:cNvPr id="12" name="TextBox 12"/>
          <p:cNvSpPr txBox="1"/>
          <p:nvPr/>
        </p:nvSpPr>
        <p:spPr>
          <a:xfrm>
            <a:off x="9346848" y="2984592"/>
            <a:ext cx="7588680" cy="5854065"/>
          </a:xfrm>
          <a:prstGeom prst="rect">
            <a:avLst/>
          </a:prstGeom>
        </p:spPr>
        <p:txBody>
          <a:bodyPr lIns="0" tIns="0" rIns="0" bIns="0" rtlCol="0" anchor="t">
            <a:spAutoFit/>
          </a:bodyPr>
          <a:lstStyle/>
          <a:p>
            <a:pPr algn="just">
              <a:lnSpc>
                <a:spcPts val="3360"/>
              </a:lnSpc>
            </a:pPr>
            <a:r>
              <a:rPr lang="en-US" sz="2400">
                <a:solidFill>
                  <a:srgbClr val="000000"/>
                </a:solidFill>
                <a:latin typeface="Montserrat Classic"/>
              </a:rPr>
              <a:t>PT Airistel Technology Indonesia, yang awalnya dikenal sebagai PT Airistech Mitra Solusi, didirikan pada awal tahun 2021. </a:t>
            </a:r>
          </a:p>
          <a:p>
            <a:pPr algn="just">
              <a:lnSpc>
                <a:spcPts val="3360"/>
              </a:lnSpc>
            </a:pPr>
            <a:endParaRPr lang="en-US" sz="2400">
              <a:solidFill>
                <a:srgbClr val="000000"/>
              </a:solidFill>
              <a:latin typeface="Montserrat Classic"/>
            </a:endParaRPr>
          </a:p>
          <a:p>
            <a:pPr algn="just">
              <a:lnSpc>
                <a:spcPts val="3360"/>
              </a:lnSpc>
            </a:pPr>
            <a:r>
              <a:rPr lang="en-US" sz="2400">
                <a:solidFill>
                  <a:srgbClr val="000000"/>
                </a:solidFill>
                <a:latin typeface="Montserrat Classic"/>
              </a:rPr>
              <a:t>Sejak awal berdirinya, perusahaan ini telah berkomitmen untuk menyediakan solusi teknologi inovatif bagi berbagai sektor industri di Indonesia. </a:t>
            </a:r>
          </a:p>
          <a:p>
            <a:pPr algn="just">
              <a:lnSpc>
                <a:spcPts val="3360"/>
              </a:lnSpc>
            </a:pPr>
            <a:endParaRPr lang="en-US" sz="2400">
              <a:solidFill>
                <a:srgbClr val="000000"/>
              </a:solidFill>
              <a:latin typeface="Montserrat Classic"/>
            </a:endParaRPr>
          </a:p>
          <a:p>
            <a:pPr algn="just">
              <a:lnSpc>
                <a:spcPts val="3360"/>
              </a:lnSpc>
            </a:pPr>
            <a:r>
              <a:rPr lang="en-US" sz="2400">
                <a:solidFill>
                  <a:srgbClr val="000000"/>
                </a:solidFill>
                <a:latin typeface="Montserrat Classic"/>
              </a:rPr>
              <a:t>Transformasi nama perusahaan menjadi PT Airistel Technology Indonesia pada tahun 2024 mencerminkan visi yang lebih luas dan komitmen untuk menjadi pemimpin dalam bidang teknologi dan inovasi.</a:t>
            </a:r>
          </a:p>
        </p:txBody>
      </p:sp>
      <p:sp>
        <p:nvSpPr>
          <p:cNvPr id="13" name="TextBox 13"/>
          <p:cNvSpPr txBox="1"/>
          <p:nvPr/>
        </p:nvSpPr>
        <p:spPr>
          <a:xfrm>
            <a:off x="4941021" y="7329784"/>
            <a:ext cx="3310593" cy="708533"/>
          </a:xfrm>
          <a:prstGeom prst="rect">
            <a:avLst/>
          </a:prstGeom>
        </p:spPr>
        <p:txBody>
          <a:bodyPr lIns="0" tIns="0" rIns="0" bIns="0" rtlCol="0" anchor="t">
            <a:spAutoFit/>
          </a:bodyPr>
          <a:lstStyle/>
          <a:p>
            <a:pPr algn="ctr">
              <a:lnSpc>
                <a:spcPts val="2806"/>
              </a:lnSpc>
            </a:pPr>
            <a:r>
              <a:rPr lang="en-US" sz="2300">
                <a:solidFill>
                  <a:srgbClr val="00227C"/>
                </a:solidFill>
                <a:latin typeface="Montserrat Classic Bold"/>
              </a:rPr>
              <a:t>Airistel Technology Indonesia</a:t>
            </a:r>
          </a:p>
        </p:txBody>
      </p:sp>
      <p:sp>
        <p:nvSpPr>
          <p:cNvPr id="15" name="TextBox 15"/>
          <p:cNvSpPr txBox="1"/>
          <p:nvPr/>
        </p:nvSpPr>
        <p:spPr>
          <a:xfrm>
            <a:off x="15090932" y="9009380"/>
            <a:ext cx="2168368" cy="248920"/>
          </a:xfrm>
          <a:prstGeom prst="rect">
            <a:avLst/>
          </a:prstGeom>
        </p:spPr>
        <p:txBody>
          <a:bodyPr lIns="0" tIns="0" rIns="0" bIns="0" rtlCol="0" anchor="t">
            <a:spAutoFit/>
          </a:bodyPr>
          <a:lstStyle/>
          <a:p>
            <a:pPr algn="r">
              <a:lnSpc>
                <a:spcPts val="1940"/>
              </a:lnSpc>
            </a:pPr>
            <a:r>
              <a:rPr lang="en-US" sz="2000">
                <a:solidFill>
                  <a:srgbClr val="00227C"/>
                </a:solidFill>
                <a:latin typeface="Montserrat Medium"/>
              </a:rPr>
              <a:t>PAGE 01</a:t>
            </a:r>
          </a:p>
        </p:txBody>
      </p:sp>
      <p:grpSp>
        <p:nvGrpSpPr>
          <p:cNvPr id="16" name="Group 16"/>
          <p:cNvGrpSpPr/>
          <p:nvPr/>
        </p:nvGrpSpPr>
        <p:grpSpPr>
          <a:xfrm>
            <a:off x="8186776" y="335103"/>
            <a:ext cx="8545904" cy="1971872"/>
            <a:chOff x="0" y="0"/>
            <a:chExt cx="11394539" cy="2629163"/>
          </a:xfrm>
        </p:grpSpPr>
        <p:sp>
          <p:nvSpPr>
            <p:cNvPr id="17" name="Freeform 17"/>
            <p:cNvSpPr/>
            <p:nvPr/>
          </p:nvSpPr>
          <p:spPr>
            <a:xfrm>
              <a:off x="0" y="0"/>
              <a:ext cx="4009946" cy="2629163"/>
            </a:xfrm>
            <a:custGeom>
              <a:avLst/>
              <a:gdLst/>
              <a:ahLst/>
              <a:cxnLst/>
              <a:rect l="l" t="t" r="r" b="b"/>
              <a:pathLst>
                <a:path w="4009946" h="2629163">
                  <a:moveTo>
                    <a:pt x="0" y="0"/>
                  </a:moveTo>
                  <a:lnTo>
                    <a:pt x="4009946" y="0"/>
                  </a:lnTo>
                  <a:lnTo>
                    <a:pt x="4009946" y="2629163"/>
                  </a:lnTo>
                  <a:lnTo>
                    <a:pt x="0" y="2629163"/>
                  </a:lnTo>
                  <a:lnTo>
                    <a:pt x="0" y="0"/>
                  </a:lnTo>
                  <a:close/>
                </a:path>
              </a:pathLst>
            </a:custGeom>
            <a:blipFill>
              <a:blip r:embed="rId3"/>
              <a:stretch>
                <a:fillRect/>
              </a:stretch>
            </a:blipFill>
          </p:spPr>
        </p:sp>
        <p:sp>
          <p:nvSpPr>
            <p:cNvPr id="18" name="TextBox 18"/>
            <p:cNvSpPr txBox="1"/>
            <p:nvPr/>
          </p:nvSpPr>
          <p:spPr>
            <a:xfrm>
              <a:off x="1381616" y="972020"/>
              <a:ext cx="10012923" cy="799423"/>
            </a:xfrm>
            <a:prstGeom prst="rect">
              <a:avLst/>
            </a:prstGeom>
          </p:spPr>
          <p:txBody>
            <a:bodyPr lIns="0" tIns="0" rIns="0" bIns="0" rtlCol="0" anchor="t">
              <a:spAutoFit/>
            </a:bodyPr>
            <a:lstStyle/>
            <a:p>
              <a:pPr marL="0" lvl="0" indent="0" algn="ctr">
                <a:lnSpc>
                  <a:spcPts val="4560"/>
                </a:lnSpc>
                <a:spcBef>
                  <a:spcPct val="0"/>
                </a:spcBef>
              </a:pPr>
              <a:r>
                <a:rPr lang="en-US" sz="4146">
                  <a:solidFill>
                    <a:srgbClr val="0F294C"/>
                  </a:solidFill>
                  <a:latin typeface="Quicksand Medium"/>
                </a:rPr>
                <a:t>          Technology Indonesia</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82672" y="0"/>
            <a:ext cx="8142772" cy="10287000"/>
            <a:chOff x="0" y="0"/>
            <a:chExt cx="2144598" cy="2709333"/>
          </a:xfrm>
        </p:grpSpPr>
        <p:sp>
          <p:nvSpPr>
            <p:cNvPr id="3" name="Freeform 3"/>
            <p:cNvSpPr/>
            <p:nvPr/>
          </p:nvSpPr>
          <p:spPr>
            <a:xfrm>
              <a:off x="0" y="0"/>
              <a:ext cx="2144598" cy="2709333"/>
            </a:xfrm>
            <a:custGeom>
              <a:avLst/>
              <a:gdLst/>
              <a:ahLst/>
              <a:cxnLst/>
              <a:rect l="l" t="t" r="r" b="b"/>
              <a:pathLst>
                <a:path w="2144598" h="2709333">
                  <a:moveTo>
                    <a:pt x="0" y="0"/>
                  </a:moveTo>
                  <a:lnTo>
                    <a:pt x="2144598" y="0"/>
                  </a:lnTo>
                  <a:lnTo>
                    <a:pt x="2144598" y="2709333"/>
                  </a:lnTo>
                  <a:lnTo>
                    <a:pt x="0" y="2709333"/>
                  </a:lnTo>
                  <a:close/>
                </a:path>
              </a:pathLst>
            </a:custGeom>
            <a:solidFill>
              <a:srgbClr val="00227C"/>
            </a:solidFill>
          </p:spPr>
        </p:sp>
        <p:sp>
          <p:nvSpPr>
            <p:cNvPr id="4" name="TextBox 4"/>
            <p:cNvSpPr txBox="1"/>
            <p:nvPr/>
          </p:nvSpPr>
          <p:spPr>
            <a:xfrm>
              <a:off x="0" y="-9525"/>
              <a:ext cx="2144598" cy="2718858"/>
            </a:xfrm>
            <a:prstGeom prst="rect">
              <a:avLst/>
            </a:prstGeom>
          </p:spPr>
          <p:txBody>
            <a:bodyPr lIns="50800" tIns="50800" rIns="50800" bIns="50800" rtlCol="0" anchor="ctr"/>
            <a:lstStyle/>
            <a:p>
              <a:pPr algn="ctr">
                <a:lnSpc>
                  <a:spcPts val="2440"/>
                </a:lnSpc>
              </a:pPr>
              <a:endParaRPr/>
            </a:p>
          </p:txBody>
        </p:sp>
      </p:grpSp>
      <p:grpSp>
        <p:nvGrpSpPr>
          <p:cNvPr id="5" name="Group 5"/>
          <p:cNvGrpSpPr/>
          <p:nvPr/>
        </p:nvGrpSpPr>
        <p:grpSpPr>
          <a:xfrm>
            <a:off x="4670379" y="1028700"/>
            <a:ext cx="3379444" cy="8229600"/>
            <a:chOff x="0" y="0"/>
            <a:chExt cx="4505925" cy="10972800"/>
          </a:xfrm>
        </p:grpSpPr>
        <p:pic>
          <p:nvPicPr>
            <p:cNvPr id="6" name="Picture 6"/>
            <p:cNvPicPr>
              <a:picLocks noChangeAspect="1"/>
            </p:cNvPicPr>
            <p:nvPr/>
          </p:nvPicPr>
          <p:blipFill>
            <a:blip r:embed="rId2"/>
            <a:srcRect l="50410" r="22230"/>
            <a:stretch>
              <a:fillRect/>
            </a:stretch>
          </p:blipFill>
          <p:spPr>
            <a:xfrm>
              <a:off x="0" y="0"/>
              <a:ext cx="4505925" cy="10972800"/>
            </a:xfrm>
            <a:prstGeom prst="rect">
              <a:avLst/>
            </a:prstGeom>
          </p:spPr>
        </p:pic>
      </p:grpSp>
      <p:sp>
        <p:nvSpPr>
          <p:cNvPr id="7" name="Freeform 7"/>
          <p:cNvSpPr/>
          <p:nvPr/>
        </p:nvSpPr>
        <p:spPr>
          <a:xfrm>
            <a:off x="8428154" y="5143500"/>
            <a:ext cx="570483" cy="570483"/>
          </a:xfrm>
          <a:custGeom>
            <a:avLst/>
            <a:gdLst/>
            <a:ahLst/>
            <a:cxnLst/>
            <a:rect l="l" t="t" r="r" b="b"/>
            <a:pathLst>
              <a:path w="570483" h="570483">
                <a:moveTo>
                  <a:pt x="0" y="0"/>
                </a:moveTo>
                <a:lnTo>
                  <a:pt x="570483" y="0"/>
                </a:lnTo>
                <a:lnTo>
                  <a:pt x="570483" y="570483"/>
                </a:lnTo>
                <a:lnTo>
                  <a:pt x="0" y="5704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8428154" y="7013615"/>
            <a:ext cx="570483" cy="570483"/>
          </a:xfrm>
          <a:custGeom>
            <a:avLst/>
            <a:gdLst/>
            <a:ahLst/>
            <a:cxnLst/>
            <a:rect l="l" t="t" r="r" b="b"/>
            <a:pathLst>
              <a:path w="570483" h="570483">
                <a:moveTo>
                  <a:pt x="0" y="0"/>
                </a:moveTo>
                <a:lnTo>
                  <a:pt x="570483" y="0"/>
                </a:lnTo>
                <a:lnTo>
                  <a:pt x="570483" y="570484"/>
                </a:lnTo>
                <a:lnTo>
                  <a:pt x="0" y="5704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13829346" y="5135243"/>
            <a:ext cx="570483" cy="570483"/>
          </a:xfrm>
          <a:custGeom>
            <a:avLst/>
            <a:gdLst/>
            <a:ahLst/>
            <a:cxnLst/>
            <a:rect l="l" t="t" r="r" b="b"/>
            <a:pathLst>
              <a:path w="570483" h="570483">
                <a:moveTo>
                  <a:pt x="0" y="0"/>
                </a:moveTo>
                <a:lnTo>
                  <a:pt x="570483" y="0"/>
                </a:lnTo>
                <a:lnTo>
                  <a:pt x="570483" y="570483"/>
                </a:lnTo>
                <a:lnTo>
                  <a:pt x="0" y="5704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8998637" y="2562234"/>
            <a:ext cx="5946932" cy="711092"/>
          </a:xfrm>
          <a:prstGeom prst="rect">
            <a:avLst/>
          </a:prstGeom>
        </p:spPr>
        <p:txBody>
          <a:bodyPr lIns="0" tIns="0" rIns="0" bIns="0" rtlCol="0" anchor="t">
            <a:spAutoFit/>
          </a:bodyPr>
          <a:lstStyle/>
          <a:p>
            <a:pPr algn="l">
              <a:lnSpc>
                <a:spcPts val="6100"/>
              </a:lnSpc>
              <a:spcBef>
                <a:spcPct val="0"/>
              </a:spcBef>
            </a:pPr>
            <a:r>
              <a:rPr lang="en-US" sz="5000" dirty="0" err="1">
                <a:solidFill>
                  <a:srgbClr val="00227C"/>
                </a:solidFill>
                <a:latin typeface="Montserrat Classic Bold"/>
              </a:rPr>
              <a:t>Visi</a:t>
            </a:r>
            <a:r>
              <a:rPr lang="en-US" sz="5000" dirty="0">
                <a:solidFill>
                  <a:srgbClr val="00227C"/>
                </a:solidFill>
                <a:latin typeface="Montserrat Classic Bold"/>
              </a:rPr>
              <a:t> &amp; </a:t>
            </a:r>
            <a:r>
              <a:rPr lang="en-US" sz="5000" dirty="0" err="1">
                <a:solidFill>
                  <a:srgbClr val="00227C"/>
                </a:solidFill>
                <a:latin typeface="Montserrat Classic Bold"/>
              </a:rPr>
              <a:t>Misi</a:t>
            </a:r>
            <a:endParaRPr lang="en-US" sz="5000" dirty="0">
              <a:solidFill>
                <a:srgbClr val="00227C"/>
              </a:solidFill>
              <a:latin typeface="Montserrat Classic Bold"/>
            </a:endParaRPr>
          </a:p>
        </p:txBody>
      </p:sp>
      <p:grpSp>
        <p:nvGrpSpPr>
          <p:cNvPr id="11" name="Group 11"/>
          <p:cNvGrpSpPr/>
          <p:nvPr/>
        </p:nvGrpSpPr>
        <p:grpSpPr>
          <a:xfrm>
            <a:off x="8713396" y="335103"/>
            <a:ext cx="8545904" cy="1971872"/>
            <a:chOff x="0" y="0"/>
            <a:chExt cx="11394539" cy="2629163"/>
          </a:xfrm>
        </p:grpSpPr>
        <p:sp>
          <p:nvSpPr>
            <p:cNvPr id="12" name="Freeform 12"/>
            <p:cNvSpPr/>
            <p:nvPr/>
          </p:nvSpPr>
          <p:spPr>
            <a:xfrm>
              <a:off x="0" y="0"/>
              <a:ext cx="4009946" cy="2629163"/>
            </a:xfrm>
            <a:custGeom>
              <a:avLst/>
              <a:gdLst/>
              <a:ahLst/>
              <a:cxnLst/>
              <a:rect l="l" t="t" r="r" b="b"/>
              <a:pathLst>
                <a:path w="4009946" h="2629163">
                  <a:moveTo>
                    <a:pt x="0" y="0"/>
                  </a:moveTo>
                  <a:lnTo>
                    <a:pt x="4009946" y="0"/>
                  </a:lnTo>
                  <a:lnTo>
                    <a:pt x="4009946" y="2629163"/>
                  </a:lnTo>
                  <a:lnTo>
                    <a:pt x="0" y="2629163"/>
                  </a:lnTo>
                  <a:lnTo>
                    <a:pt x="0" y="0"/>
                  </a:lnTo>
                  <a:close/>
                </a:path>
              </a:pathLst>
            </a:custGeom>
            <a:blipFill>
              <a:blip r:embed="rId5"/>
              <a:stretch>
                <a:fillRect/>
              </a:stretch>
            </a:blipFill>
          </p:spPr>
        </p:sp>
        <p:sp>
          <p:nvSpPr>
            <p:cNvPr id="13" name="TextBox 13"/>
            <p:cNvSpPr txBox="1"/>
            <p:nvPr/>
          </p:nvSpPr>
          <p:spPr>
            <a:xfrm>
              <a:off x="1381616" y="972020"/>
              <a:ext cx="10012923" cy="799423"/>
            </a:xfrm>
            <a:prstGeom prst="rect">
              <a:avLst/>
            </a:prstGeom>
          </p:spPr>
          <p:txBody>
            <a:bodyPr lIns="0" tIns="0" rIns="0" bIns="0" rtlCol="0" anchor="t">
              <a:spAutoFit/>
            </a:bodyPr>
            <a:lstStyle/>
            <a:p>
              <a:pPr marL="0" lvl="0" indent="0" algn="ctr">
                <a:lnSpc>
                  <a:spcPts val="4560"/>
                </a:lnSpc>
                <a:spcBef>
                  <a:spcPct val="0"/>
                </a:spcBef>
              </a:pPr>
              <a:r>
                <a:rPr lang="en-US" sz="4146">
                  <a:solidFill>
                    <a:srgbClr val="0F294C"/>
                  </a:solidFill>
                  <a:latin typeface="Quicksand Medium"/>
                </a:rPr>
                <a:t>          Technology Indonesia</a:t>
              </a:r>
            </a:p>
          </p:txBody>
        </p:sp>
      </p:grpSp>
      <p:grpSp>
        <p:nvGrpSpPr>
          <p:cNvPr id="14" name="Group 14"/>
          <p:cNvGrpSpPr/>
          <p:nvPr/>
        </p:nvGrpSpPr>
        <p:grpSpPr>
          <a:xfrm>
            <a:off x="1243310" y="1028700"/>
            <a:ext cx="3379444" cy="8229600"/>
            <a:chOff x="0" y="0"/>
            <a:chExt cx="4505925" cy="10972800"/>
          </a:xfrm>
        </p:grpSpPr>
        <p:pic>
          <p:nvPicPr>
            <p:cNvPr id="15" name="Picture 15"/>
            <p:cNvPicPr>
              <a:picLocks noChangeAspect="1"/>
            </p:cNvPicPr>
            <p:nvPr/>
          </p:nvPicPr>
          <p:blipFill>
            <a:blip r:embed="rId6"/>
            <a:srcRect l="36320" r="36320"/>
            <a:stretch>
              <a:fillRect/>
            </a:stretch>
          </p:blipFill>
          <p:spPr>
            <a:xfrm>
              <a:off x="0" y="0"/>
              <a:ext cx="4505925" cy="10972800"/>
            </a:xfrm>
            <a:prstGeom prst="rect">
              <a:avLst/>
            </a:prstGeom>
          </p:spPr>
        </p:pic>
      </p:grpSp>
      <p:sp>
        <p:nvSpPr>
          <p:cNvPr id="16" name="TextBox 16"/>
          <p:cNvSpPr txBox="1"/>
          <p:nvPr/>
        </p:nvSpPr>
        <p:spPr>
          <a:xfrm>
            <a:off x="8998637" y="3576319"/>
            <a:ext cx="6821121" cy="1044574"/>
          </a:xfrm>
          <a:prstGeom prst="rect">
            <a:avLst/>
          </a:prstGeom>
        </p:spPr>
        <p:txBody>
          <a:bodyPr lIns="0" tIns="0" rIns="0" bIns="0" rtlCol="0" anchor="t">
            <a:spAutoFit/>
          </a:bodyPr>
          <a:lstStyle/>
          <a:p>
            <a:pPr algn="l">
              <a:lnSpc>
                <a:spcPts val="2800"/>
              </a:lnSpc>
            </a:pPr>
            <a:r>
              <a:rPr lang="en-US" sz="2000">
                <a:solidFill>
                  <a:srgbClr val="000000"/>
                </a:solidFill>
                <a:latin typeface="Montserrat"/>
              </a:rPr>
              <a:t>Menjadi penyedia solusi teknologi terdepan yang membantu meningkatkan efisiensi dan produktivitas bisnis di Indonesia</a:t>
            </a:r>
          </a:p>
        </p:txBody>
      </p:sp>
      <p:sp>
        <p:nvSpPr>
          <p:cNvPr id="17" name="TextBox 17"/>
          <p:cNvSpPr txBox="1"/>
          <p:nvPr/>
        </p:nvSpPr>
        <p:spPr>
          <a:xfrm>
            <a:off x="15090932" y="9009380"/>
            <a:ext cx="2168368" cy="248920"/>
          </a:xfrm>
          <a:prstGeom prst="rect">
            <a:avLst/>
          </a:prstGeom>
        </p:spPr>
        <p:txBody>
          <a:bodyPr lIns="0" tIns="0" rIns="0" bIns="0" rtlCol="0" anchor="t">
            <a:spAutoFit/>
          </a:bodyPr>
          <a:lstStyle/>
          <a:p>
            <a:pPr algn="r">
              <a:lnSpc>
                <a:spcPts val="1940"/>
              </a:lnSpc>
            </a:pPr>
            <a:r>
              <a:rPr lang="en-US" sz="2000">
                <a:solidFill>
                  <a:srgbClr val="00227C"/>
                </a:solidFill>
                <a:latin typeface="Montserrat Medium"/>
              </a:rPr>
              <a:t>PAGE 02</a:t>
            </a:r>
          </a:p>
        </p:txBody>
      </p:sp>
      <p:sp>
        <p:nvSpPr>
          <p:cNvPr id="18" name="TextBox 18"/>
          <p:cNvSpPr txBox="1"/>
          <p:nvPr/>
        </p:nvSpPr>
        <p:spPr>
          <a:xfrm>
            <a:off x="9144000" y="5097143"/>
            <a:ext cx="4114863" cy="1099184"/>
          </a:xfrm>
          <a:prstGeom prst="rect">
            <a:avLst/>
          </a:prstGeom>
        </p:spPr>
        <p:txBody>
          <a:bodyPr lIns="0" tIns="0" rIns="0" bIns="0" rtlCol="0" anchor="t">
            <a:spAutoFit/>
          </a:bodyPr>
          <a:lstStyle/>
          <a:p>
            <a:pPr algn="l">
              <a:lnSpc>
                <a:spcPts val="2940"/>
              </a:lnSpc>
            </a:pPr>
            <a:r>
              <a:rPr lang="en-US" sz="2100">
                <a:solidFill>
                  <a:srgbClr val="00227C"/>
                </a:solidFill>
                <a:latin typeface="Montserrat Classic Bold"/>
              </a:rPr>
              <a:t>Mengembangkan produk dan layanan teknologi yang inovatif dan berkualitas tinggi</a:t>
            </a:r>
          </a:p>
        </p:txBody>
      </p:sp>
      <p:sp>
        <p:nvSpPr>
          <p:cNvPr id="19" name="TextBox 19"/>
          <p:cNvSpPr txBox="1"/>
          <p:nvPr/>
        </p:nvSpPr>
        <p:spPr>
          <a:xfrm>
            <a:off x="9144000" y="6975515"/>
            <a:ext cx="4114863" cy="1099184"/>
          </a:xfrm>
          <a:prstGeom prst="rect">
            <a:avLst/>
          </a:prstGeom>
        </p:spPr>
        <p:txBody>
          <a:bodyPr lIns="0" tIns="0" rIns="0" bIns="0" rtlCol="0" anchor="t">
            <a:spAutoFit/>
          </a:bodyPr>
          <a:lstStyle/>
          <a:p>
            <a:pPr algn="l">
              <a:lnSpc>
                <a:spcPts val="2940"/>
              </a:lnSpc>
            </a:pPr>
            <a:r>
              <a:rPr lang="en-US" sz="2100">
                <a:solidFill>
                  <a:srgbClr val="00227C"/>
                </a:solidFill>
                <a:latin typeface="Montserrat Classic Bold"/>
              </a:rPr>
              <a:t>Memberikan pelayanan terbaik kepada klien dengan solusi yang tepat dan efektif</a:t>
            </a:r>
          </a:p>
        </p:txBody>
      </p:sp>
      <p:sp>
        <p:nvSpPr>
          <p:cNvPr id="20" name="TextBox 20"/>
          <p:cNvSpPr txBox="1"/>
          <p:nvPr/>
        </p:nvSpPr>
        <p:spPr>
          <a:xfrm>
            <a:off x="14523654" y="5097143"/>
            <a:ext cx="3438272" cy="1099184"/>
          </a:xfrm>
          <a:prstGeom prst="rect">
            <a:avLst/>
          </a:prstGeom>
        </p:spPr>
        <p:txBody>
          <a:bodyPr lIns="0" tIns="0" rIns="0" bIns="0" rtlCol="0" anchor="t">
            <a:spAutoFit/>
          </a:bodyPr>
          <a:lstStyle/>
          <a:p>
            <a:pPr algn="l">
              <a:lnSpc>
                <a:spcPts val="2940"/>
              </a:lnSpc>
            </a:pPr>
            <a:r>
              <a:rPr lang="en-US" sz="2100">
                <a:solidFill>
                  <a:srgbClr val="00227C"/>
                </a:solidFill>
                <a:latin typeface="Montserrat Classic Bold"/>
              </a:rPr>
              <a:t>Membangun kemitraan yang kuat dengan berbagai sektor industri</a:t>
            </a:r>
          </a:p>
        </p:txBody>
      </p:sp>
      <p:sp>
        <p:nvSpPr>
          <p:cNvPr id="21" name="Freeform 21"/>
          <p:cNvSpPr/>
          <p:nvPr/>
        </p:nvSpPr>
        <p:spPr>
          <a:xfrm>
            <a:off x="13829346" y="7013615"/>
            <a:ext cx="570483" cy="570483"/>
          </a:xfrm>
          <a:custGeom>
            <a:avLst/>
            <a:gdLst/>
            <a:ahLst/>
            <a:cxnLst/>
            <a:rect l="l" t="t" r="r" b="b"/>
            <a:pathLst>
              <a:path w="570483" h="570483">
                <a:moveTo>
                  <a:pt x="0" y="0"/>
                </a:moveTo>
                <a:lnTo>
                  <a:pt x="570483" y="0"/>
                </a:lnTo>
                <a:lnTo>
                  <a:pt x="570483" y="570484"/>
                </a:lnTo>
                <a:lnTo>
                  <a:pt x="0" y="5704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2" name="TextBox 22"/>
          <p:cNvSpPr txBox="1"/>
          <p:nvPr/>
        </p:nvSpPr>
        <p:spPr>
          <a:xfrm>
            <a:off x="14523654" y="6975515"/>
            <a:ext cx="3438272" cy="1470659"/>
          </a:xfrm>
          <a:prstGeom prst="rect">
            <a:avLst/>
          </a:prstGeom>
        </p:spPr>
        <p:txBody>
          <a:bodyPr lIns="0" tIns="0" rIns="0" bIns="0" rtlCol="0" anchor="t">
            <a:spAutoFit/>
          </a:bodyPr>
          <a:lstStyle/>
          <a:p>
            <a:pPr algn="l">
              <a:lnSpc>
                <a:spcPts val="2940"/>
              </a:lnSpc>
            </a:pPr>
            <a:r>
              <a:rPr lang="en-US" sz="2100">
                <a:solidFill>
                  <a:srgbClr val="00227C"/>
                </a:solidFill>
                <a:latin typeface="Montserrat Classic Bold"/>
              </a:rPr>
              <a:t>Menjaga komitmen terhadap keberlanjutan dan tanggung jawab sosial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F294C"/>
        </a:solidFill>
        <a:effectLst/>
      </p:bgPr>
    </p:bg>
    <p:spTree>
      <p:nvGrpSpPr>
        <p:cNvPr id="1" name=""/>
        <p:cNvGrpSpPr/>
        <p:nvPr/>
      </p:nvGrpSpPr>
      <p:grpSpPr>
        <a:xfrm>
          <a:off x="0" y="0"/>
          <a:ext cx="0" cy="0"/>
          <a:chOff x="0" y="0"/>
          <a:chExt cx="0" cy="0"/>
        </a:xfrm>
      </p:grpSpPr>
      <p:sp>
        <p:nvSpPr>
          <p:cNvPr id="2" name="TextBox 2"/>
          <p:cNvSpPr txBox="1"/>
          <p:nvPr/>
        </p:nvSpPr>
        <p:spPr>
          <a:xfrm>
            <a:off x="8955860" y="1962674"/>
            <a:ext cx="8351065" cy="769441"/>
          </a:xfrm>
          <a:prstGeom prst="rect">
            <a:avLst/>
          </a:prstGeom>
        </p:spPr>
        <p:txBody>
          <a:bodyPr lIns="0" tIns="0" rIns="0" bIns="0" rtlCol="0" anchor="t">
            <a:spAutoFit/>
          </a:bodyPr>
          <a:lstStyle/>
          <a:p>
            <a:pPr marL="0" lvl="0" indent="0" algn="l">
              <a:lnSpc>
                <a:spcPts val="6000"/>
              </a:lnSpc>
              <a:spcBef>
                <a:spcPct val="0"/>
              </a:spcBef>
            </a:pPr>
            <a:r>
              <a:rPr lang="en-US" sz="6000" dirty="0">
                <a:solidFill>
                  <a:srgbClr val="FFFFFF"/>
                </a:solidFill>
                <a:latin typeface="Quicksand Bold"/>
              </a:rPr>
              <a:t>TUJUAN KAMI</a:t>
            </a:r>
            <a:endParaRPr lang="en-US" sz="6000" u="none" dirty="0">
              <a:solidFill>
                <a:srgbClr val="FFFFFF"/>
              </a:solidFill>
              <a:latin typeface="Quicksand Bold"/>
            </a:endParaRPr>
          </a:p>
        </p:txBody>
      </p:sp>
      <p:grpSp>
        <p:nvGrpSpPr>
          <p:cNvPr id="3" name="Group 3"/>
          <p:cNvGrpSpPr/>
          <p:nvPr/>
        </p:nvGrpSpPr>
        <p:grpSpPr>
          <a:xfrm>
            <a:off x="0" y="0"/>
            <a:ext cx="5764110" cy="10287000"/>
            <a:chOff x="0" y="0"/>
            <a:chExt cx="819711" cy="1462909"/>
          </a:xfrm>
        </p:grpSpPr>
        <p:sp>
          <p:nvSpPr>
            <p:cNvPr id="4" name="Freeform 4"/>
            <p:cNvSpPr/>
            <p:nvPr/>
          </p:nvSpPr>
          <p:spPr>
            <a:xfrm>
              <a:off x="0" y="0"/>
              <a:ext cx="819711" cy="1462909"/>
            </a:xfrm>
            <a:custGeom>
              <a:avLst/>
              <a:gdLst/>
              <a:ahLst/>
              <a:cxnLst/>
              <a:rect l="l" t="t" r="r" b="b"/>
              <a:pathLst>
                <a:path w="819711" h="1462909">
                  <a:moveTo>
                    <a:pt x="0" y="0"/>
                  </a:moveTo>
                  <a:lnTo>
                    <a:pt x="819711" y="0"/>
                  </a:lnTo>
                  <a:lnTo>
                    <a:pt x="819711" y="1462909"/>
                  </a:lnTo>
                  <a:lnTo>
                    <a:pt x="0" y="1462909"/>
                  </a:lnTo>
                  <a:close/>
                </a:path>
              </a:pathLst>
            </a:custGeom>
            <a:solidFill>
              <a:srgbClr val="FFFFFF"/>
            </a:solidFill>
          </p:spPr>
        </p:sp>
        <p:sp>
          <p:nvSpPr>
            <p:cNvPr id="5" name="TextBox 5"/>
            <p:cNvSpPr txBox="1"/>
            <p:nvPr/>
          </p:nvSpPr>
          <p:spPr>
            <a:xfrm>
              <a:off x="0" y="-47625"/>
              <a:ext cx="819711" cy="1510534"/>
            </a:xfrm>
            <a:prstGeom prst="rect">
              <a:avLst/>
            </a:prstGeom>
          </p:spPr>
          <p:txBody>
            <a:bodyPr lIns="50800" tIns="50800" rIns="50800" bIns="50800" rtlCol="0" anchor="ctr"/>
            <a:lstStyle/>
            <a:p>
              <a:pPr algn="ctr">
                <a:lnSpc>
                  <a:spcPts val="2239"/>
                </a:lnSpc>
              </a:pPr>
              <a:endParaRPr/>
            </a:p>
          </p:txBody>
        </p:sp>
      </p:grpSp>
      <p:sp>
        <p:nvSpPr>
          <p:cNvPr id="6" name="Freeform 6"/>
          <p:cNvSpPr/>
          <p:nvPr/>
        </p:nvSpPr>
        <p:spPr>
          <a:xfrm rot="8467234">
            <a:off x="16596361" y="4990517"/>
            <a:ext cx="2483321" cy="2483321"/>
          </a:xfrm>
          <a:custGeom>
            <a:avLst/>
            <a:gdLst/>
            <a:ahLst/>
            <a:cxnLst/>
            <a:rect l="l" t="t" r="r" b="b"/>
            <a:pathLst>
              <a:path w="2483321" h="2483321">
                <a:moveTo>
                  <a:pt x="0" y="0"/>
                </a:moveTo>
                <a:lnTo>
                  <a:pt x="2483321" y="0"/>
                </a:lnTo>
                <a:lnTo>
                  <a:pt x="2483321" y="2483321"/>
                </a:lnTo>
                <a:lnTo>
                  <a:pt x="0" y="24833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7" name="Group 7"/>
          <p:cNvGrpSpPr/>
          <p:nvPr/>
        </p:nvGrpSpPr>
        <p:grpSpPr>
          <a:xfrm>
            <a:off x="1028700" y="2112684"/>
            <a:ext cx="6934085" cy="8174316"/>
            <a:chOff x="0" y="0"/>
            <a:chExt cx="9245447" cy="10899088"/>
          </a:xfrm>
        </p:grpSpPr>
        <p:pic>
          <p:nvPicPr>
            <p:cNvPr id="8" name="Picture 8"/>
            <p:cNvPicPr>
              <a:picLocks noChangeAspect="1"/>
            </p:cNvPicPr>
            <p:nvPr/>
          </p:nvPicPr>
          <p:blipFill>
            <a:blip r:embed="rId4"/>
            <a:srcRect l="33165" r="10264"/>
            <a:stretch>
              <a:fillRect/>
            </a:stretch>
          </p:blipFill>
          <p:spPr>
            <a:xfrm>
              <a:off x="0" y="0"/>
              <a:ext cx="9245447" cy="10899088"/>
            </a:xfrm>
            <a:prstGeom prst="rect">
              <a:avLst/>
            </a:prstGeom>
          </p:spPr>
        </p:pic>
      </p:grpSp>
      <p:sp>
        <p:nvSpPr>
          <p:cNvPr id="9" name="TextBox 9"/>
          <p:cNvSpPr txBox="1"/>
          <p:nvPr/>
        </p:nvSpPr>
        <p:spPr>
          <a:xfrm>
            <a:off x="8757052" y="3111757"/>
            <a:ext cx="1179112" cy="638175"/>
          </a:xfrm>
          <a:prstGeom prst="rect">
            <a:avLst/>
          </a:prstGeom>
        </p:spPr>
        <p:txBody>
          <a:bodyPr lIns="0" tIns="0" rIns="0" bIns="0" rtlCol="0" anchor="t">
            <a:spAutoFit/>
          </a:bodyPr>
          <a:lstStyle/>
          <a:p>
            <a:pPr marL="0" lvl="0" indent="0" algn="l">
              <a:lnSpc>
                <a:spcPts val="4949"/>
              </a:lnSpc>
              <a:spcBef>
                <a:spcPct val="0"/>
              </a:spcBef>
            </a:pPr>
            <a:r>
              <a:rPr lang="en-US" sz="4499">
                <a:solidFill>
                  <a:srgbClr val="FDBA1E"/>
                </a:solidFill>
                <a:latin typeface="Quicksand Medium"/>
              </a:rPr>
              <a:t>01.</a:t>
            </a:r>
          </a:p>
        </p:txBody>
      </p:sp>
      <p:sp>
        <p:nvSpPr>
          <p:cNvPr id="10" name="TextBox 10"/>
          <p:cNvSpPr txBox="1"/>
          <p:nvPr/>
        </p:nvSpPr>
        <p:spPr>
          <a:xfrm>
            <a:off x="13553350" y="3340357"/>
            <a:ext cx="1179112" cy="638175"/>
          </a:xfrm>
          <a:prstGeom prst="rect">
            <a:avLst/>
          </a:prstGeom>
        </p:spPr>
        <p:txBody>
          <a:bodyPr lIns="0" tIns="0" rIns="0" bIns="0" rtlCol="0" anchor="t">
            <a:spAutoFit/>
          </a:bodyPr>
          <a:lstStyle/>
          <a:p>
            <a:pPr marL="0" lvl="0" indent="0" algn="l">
              <a:lnSpc>
                <a:spcPts val="4949"/>
              </a:lnSpc>
              <a:spcBef>
                <a:spcPct val="0"/>
              </a:spcBef>
            </a:pPr>
            <a:r>
              <a:rPr lang="en-US" sz="4499">
                <a:solidFill>
                  <a:srgbClr val="FDBA1E"/>
                </a:solidFill>
                <a:latin typeface="Quicksand Medium"/>
              </a:rPr>
              <a:t>02.</a:t>
            </a:r>
          </a:p>
        </p:txBody>
      </p:sp>
      <p:sp>
        <p:nvSpPr>
          <p:cNvPr id="11" name="TextBox 11"/>
          <p:cNvSpPr txBox="1"/>
          <p:nvPr/>
        </p:nvSpPr>
        <p:spPr>
          <a:xfrm>
            <a:off x="8757052" y="3606553"/>
            <a:ext cx="3753575" cy="441959"/>
          </a:xfrm>
          <a:prstGeom prst="rect">
            <a:avLst/>
          </a:prstGeom>
        </p:spPr>
        <p:txBody>
          <a:bodyPr lIns="0" tIns="0" rIns="0" bIns="0" rtlCol="0" anchor="t">
            <a:spAutoFit/>
          </a:bodyPr>
          <a:lstStyle/>
          <a:p>
            <a:pPr marL="0" lvl="0" indent="0" algn="l">
              <a:lnSpc>
                <a:spcPts val="3600"/>
              </a:lnSpc>
            </a:pPr>
            <a:r>
              <a:rPr lang="en-US" sz="2400">
                <a:solidFill>
                  <a:srgbClr val="FFFFFF"/>
                </a:solidFill>
                <a:latin typeface="Montserrat Classic"/>
              </a:rPr>
              <a:t>Innovation</a:t>
            </a:r>
          </a:p>
        </p:txBody>
      </p:sp>
      <p:sp>
        <p:nvSpPr>
          <p:cNvPr id="12" name="TextBox 12"/>
          <p:cNvSpPr txBox="1"/>
          <p:nvPr/>
        </p:nvSpPr>
        <p:spPr>
          <a:xfrm>
            <a:off x="13553350" y="4304287"/>
            <a:ext cx="3753575" cy="1365884"/>
          </a:xfrm>
          <a:prstGeom prst="rect">
            <a:avLst/>
          </a:prstGeom>
        </p:spPr>
        <p:txBody>
          <a:bodyPr lIns="0" tIns="0" rIns="0" bIns="0" rtlCol="0" anchor="t">
            <a:spAutoFit/>
          </a:bodyPr>
          <a:lstStyle/>
          <a:p>
            <a:pPr marL="0" lvl="0" indent="0" algn="l">
              <a:lnSpc>
                <a:spcPts val="3600"/>
              </a:lnSpc>
            </a:pPr>
            <a:r>
              <a:rPr lang="en-US" sz="2400">
                <a:solidFill>
                  <a:srgbClr val="B3BCC8"/>
                </a:solidFill>
                <a:latin typeface="Quicksand Medium"/>
              </a:rPr>
              <a:t>Menjunjung tinggi standar kejujuran dan transparansi tertinggi</a:t>
            </a:r>
          </a:p>
        </p:txBody>
      </p:sp>
      <p:sp>
        <p:nvSpPr>
          <p:cNvPr id="13" name="Freeform 13"/>
          <p:cNvSpPr/>
          <p:nvPr/>
        </p:nvSpPr>
        <p:spPr>
          <a:xfrm>
            <a:off x="16230600" y="-1028700"/>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Freeform 14"/>
          <p:cNvSpPr/>
          <p:nvPr/>
        </p:nvSpPr>
        <p:spPr>
          <a:xfrm>
            <a:off x="10633839" y="-211673"/>
            <a:ext cx="2102123" cy="919905"/>
          </a:xfrm>
          <a:custGeom>
            <a:avLst/>
            <a:gdLst/>
            <a:ahLst/>
            <a:cxnLst/>
            <a:rect l="l" t="t" r="r" b="b"/>
            <a:pathLst>
              <a:path w="2102123" h="919905">
                <a:moveTo>
                  <a:pt x="0" y="0"/>
                </a:moveTo>
                <a:lnTo>
                  <a:pt x="2102124" y="0"/>
                </a:lnTo>
                <a:lnTo>
                  <a:pt x="2102124" y="919904"/>
                </a:lnTo>
                <a:lnTo>
                  <a:pt x="0" y="919904"/>
                </a:lnTo>
                <a:lnTo>
                  <a:pt x="0" y="0"/>
                </a:lnTo>
                <a:close/>
              </a:path>
            </a:pathLst>
          </a:custGeom>
          <a:blipFill>
            <a:blip r:embed="rId7">
              <a:extLst>
                <a:ext uri="{96DAC541-7B7A-43D3-8B79-37D633B846F1}">
                  <asvg:svgBlip xmlns:asvg="http://schemas.microsoft.com/office/drawing/2016/SVG/main" r:embed="rId8"/>
                </a:ext>
              </a:extLst>
            </a:blip>
            <a:stretch>
              <a:fillRect t="-106728" r="-65303"/>
            </a:stretch>
          </a:blipFill>
        </p:spPr>
      </p:sp>
      <p:sp>
        <p:nvSpPr>
          <p:cNvPr id="15" name="TextBox 15"/>
          <p:cNvSpPr txBox="1"/>
          <p:nvPr/>
        </p:nvSpPr>
        <p:spPr>
          <a:xfrm>
            <a:off x="8757052" y="4085212"/>
            <a:ext cx="3753575" cy="1813559"/>
          </a:xfrm>
          <a:prstGeom prst="rect">
            <a:avLst/>
          </a:prstGeom>
        </p:spPr>
        <p:txBody>
          <a:bodyPr lIns="0" tIns="0" rIns="0" bIns="0" rtlCol="0" anchor="t">
            <a:spAutoFit/>
          </a:bodyPr>
          <a:lstStyle/>
          <a:p>
            <a:pPr marL="0" lvl="0" indent="0" algn="l">
              <a:lnSpc>
                <a:spcPts val="3600"/>
              </a:lnSpc>
            </a:pPr>
            <a:r>
              <a:rPr lang="en-US" sz="2400" dirty="0" err="1">
                <a:solidFill>
                  <a:srgbClr val="B3BCC8"/>
                </a:solidFill>
                <a:latin typeface="Montserrat Classic"/>
              </a:rPr>
              <a:t>Merangkul</a:t>
            </a:r>
            <a:r>
              <a:rPr lang="en-US" sz="2400" dirty="0">
                <a:solidFill>
                  <a:srgbClr val="B3BCC8"/>
                </a:solidFill>
                <a:latin typeface="Montserrat Classic"/>
              </a:rPr>
              <a:t> ide dan </a:t>
            </a:r>
            <a:r>
              <a:rPr lang="en-US" sz="2400" dirty="0" err="1">
                <a:solidFill>
                  <a:srgbClr val="B3BCC8"/>
                </a:solidFill>
                <a:latin typeface="Montserrat Classic"/>
              </a:rPr>
              <a:t>teknologi</a:t>
            </a:r>
            <a:r>
              <a:rPr lang="en-US" sz="2400" dirty="0">
                <a:solidFill>
                  <a:srgbClr val="B3BCC8"/>
                </a:solidFill>
                <a:latin typeface="Montserrat Classic"/>
              </a:rPr>
              <a:t> </a:t>
            </a:r>
            <a:r>
              <a:rPr lang="en-US" sz="2400" dirty="0" err="1">
                <a:solidFill>
                  <a:srgbClr val="B3BCC8"/>
                </a:solidFill>
                <a:latin typeface="Montserrat Classic"/>
              </a:rPr>
              <a:t>baru</a:t>
            </a:r>
            <a:r>
              <a:rPr lang="en-US" sz="2400" dirty="0">
                <a:solidFill>
                  <a:srgbClr val="B3BCC8"/>
                </a:solidFill>
                <a:latin typeface="Montserrat Classic"/>
              </a:rPr>
              <a:t> </a:t>
            </a:r>
            <a:r>
              <a:rPr lang="en-US" sz="2400" dirty="0" err="1">
                <a:solidFill>
                  <a:srgbClr val="B3BCC8"/>
                </a:solidFill>
                <a:latin typeface="Montserrat Classic"/>
              </a:rPr>
              <a:t>untuk</a:t>
            </a:r>
            <a:r>
              <a:rPr lang="en-US" sz="2400" dirty="0">
                <a:solidFill>
                  <a:srgbClr val="B3BCC8"/>
                </a:solidFill>
                <a:latin typeface="Montserrat Classic"/>
              </a:rPr>
              <a:t> </a:t>
            </a:r>
            <a:r>
              <a:rPr lang="en-US" sz="2400" dirty="0" err="1">
                <a:solidFill>
                  <a:srgbClr val="B3BCC8"/>
                </a:solidFill>
                <a:latin typeface="Montserrat Classic"/>
              </a:rPr>
              <a:t>menyediakan</a:t>
            </a:r>
            <a:r>
              <a:rPr lang="en-US" sz="2400" dirty="0">
                <a:solidFill>
                  <a:srgbClr val="B3BCC8"/>
                </a:solidFill>
                <a:latin typeface="Montserrat Classic"/>
              </a:rPr>
              <a:t> </a:t>
            </a:r>
            <a:r>
              <a:rPr lang="en-US" sz="2400" dirty="0" err="1">
                <a:solidFill>
                  <a:srgbClr val="B3BCC8"/>
                </a:solidFill>
                <a:latin typeface="Montserrat Classic"/>
              </a:rPr>
              <a:t>solusi</a:t>
            </a:r>
            <a:r>
              <a:rPr lang="en-US" sz="2400" dirty="0">
                <a:solidFill>
                  <a:srgbClr val="B3BCC8"/>
                </a:solidFill>
                <a:latin typeface="Montserrat Classic"/>
              </a:rPr>
              <a:t> </a:t>
            </a:r>
            <a:r>
              <a:rPr lang="en-US" sz="2400" dirty="0" err="1">
                <a:solidFill>
                  <a:srgbClr val="B3BCC8"/>
                </a:solidFill>
                <a:latin typeface="Montserrat Classic"/>
              </a:rPr>
              <a:t>terbaik</a:t>
            </a:r>
            <a:endParaRPr lang="en-US" sz="2400" dirty="0">
              <a:solidFill>
                <a:srgbClr val="B3BCC8"/>
              </a:solidFill>
              <a:latin typeface="Montserrat Classic"/>
            </a:endParaRPr>
          </a:p>
        </p:txBody>
      </p:sp>
      <p:sp>
        <p:nvSpPr>
          <p:cNvPr id="16" name="TextBox 16"/>
          <p:cNvSpPr txBox="1"/>
          <p:nvPr/>
        </p:nvSpPr>
        <p:spPr>
          <a:xfrm>
            <a:off x="13553350" y="3835153"/>
            <a:ext cx="3753575" cy="441959"/>
          </a:xfrm>
          <a:prstGeom prst="rect">
            <a:avLst/>
          </a:prstGeom>
        </p:spPr>
        <p:txBody>
          <a:bodyPr lIns="0" tIns="0" rIns="0" bIns="0" rtlCol="0" anchor="t">
            <a:spAutoFit/>
          </a:bodyPr>
          <a:lstStyle/>
          <a:p>
            <a:pPr marL="0" lvl="0" indent="0" algn="l">
              <a:lnSpc>
                <a:spcPts val="3600"/>
              </a:lnSpc>
            </a:pPr>
            <a:r>
              <a:rPr lang="en-US" sz="2400">
                <a:solidFill>
                  <a:srgbClr val="FFFFFF"/>
                </a:solidFill>
                <a:latin typeface="Montserrat Classic"/>
              </a:rPr>
              <a:t>Integritas</a:t>
            </a:r>
          </a:p>
        </p:txBody>
      </p:sp>
      <p:sp>
        <p:nvSpPr>
          <p:cNvPr id="17" name="TextBox 17"/>
          <p:cNvSpPr txBox="1"/>
          <p:nvPr/>
        </p:nvSpPr>
        <p:spPr>
          <a:xfrm>
            <a:off x="8757052" y="6471287"/>
            <a:ext cx="1179112" cy="638175"/>
          </a:xfrm>
          <a:prstGeom prst="rect">
            <a:avLst/>
          </a:prstGeom>
        </p:spPr>
        <p:txBody>
          <a:bodyPr lIns="0" tIns="0" rIns="0" bIns="0" rtlCol="0" anchor="t">
            <a:spAutoFit/>
          </a:bodyPr>
          <a:lstStyle/>
          <a:p>
            <a:pPr marL="0" lvl="0" indent="0" algn="l">
              <a:lnSpc>
                <a:spcPts val="4949"/>
              </a:lnSpc>
              <a:spcBef>
                <a:spcPct val="0"/>
              </a:spcBef>
            </a:pPr>
            <a:r>
              <a:rPr lang="en-US" sz="4499">
                <a:solidFill>
                  <a:srgbClr val="FDBA1E"/>
                </a:solidFill>
                <a:latin typeface="Quicksand Medium"/>
              </a:rPr>
              <a:t>03.</a:t>
            </a:r>
          </a:p>
        </p:txBody>
      </p:sp>
      <p:sp>
        <p:nvSpPr>
          <p:cNvPr id="18" name="TextBox 18"/>
          <p:cNvSpPr txBox="1"/>
          <p:nvPr/>
        </p:nvSpPr>
        <p:spPr>
          <a:xfrm>
            <a:off x="8757052" y="6966082"/>
            <a:ext cx="3753575" cy="441959"/>
          </a:xfrm>
          <a:prstGeom prst="rect">
            <a:avLst/>
          </a:prstGeom>
        </p:spPr>
        <p:txBody>
          <a:bodyPr lIns="0" tIns="0" rIns="0" bIns="0" rtlCol="0" anchor="t">
            <a:spAutoFit/>
          </a:bodyPr>
          <a:lstStyle/>
          <a:p>
            <a:pPr marL="0" lvl="0" indent="0" algn="l">
              <a:lnSpc>
                <a:spcPts val="3600"/>
              </a:lnSpc>
            </a:pPr>
            <a:r>
              <a:rPr lang="en-US" sz="2400">
                <a:solidFill>
                  <a:srgbClr val="FFFFFF"/>
                </a:solidFill>
                <a:latin typeface="Montserrat Classic"/>
              </a:rPr>
              <a:t>Fokus pada Pelanggan</a:t>
            </a:r>
          </a:p>
        </p:txBody>
      </p:sp>
      <p:sp>
        <p:nvSpPr>
          <p:cNvPr id="19" name="TextBox 19"/>
          <p:cNvSpPr txBox="1"/>
          <p:nvPr/>
        </p:nvSpPr>
        <p:spPr>
          <a:xfrm>
            <a:off x="8757052" y="7474716"/>
            <a:ext cx="3753575" cy="1356359"/>
          </a:xfrm>
          <a:prstGeom prst="rect">
            <a:avLst/>
          </a:prstGeom>
        </p:spPr>
        <p:txBody>
          <a:bodyPr lIns="0" tIns="0" rIns="0" bIns="0" rtlCol="0" anchor="t">
            <a:spAutoFit/>
          </a:bodyPr>
          <a:lstStyle/>
          <a:p>
            <a:pPr marL="0" lvl="0" indent="0" algn="l">
              <a:lnSpc>
                <a:spcPts val="3600"/>
              </a:lnSpc>
            </a:pPr>
            <a:r>
              <a:rPr lang="en-US" sz="2400">
                <a:solidFill>
                  <a:srgbClr val="B3BCC8"/>
                </a:solidFill>
                <a:latin typeface="Montserrat Classic"/>
              </a:rPr>
              <a:t>Memprioritaskan kebutuhan dan kepuasan klien kami</a:t>
            </a:r>
          </a:p>
        </p:txBody>
      </p:sp>
      <p:grpSp>
        <p:nvGrpSpPr>
          <p:cNvPr id="20" name="Group 20"/>
          <p:cNvGrpSpPr/>
          <p:nvPr/>
        </p:nvGrpSpPr>
        <p:grpSpPr>
          <a:xfrm>
            <a:off x="8907144" y="851595"/>
            <a:ext cx="6405727" cy="1081921"/>
            <a:chOff x="0" y="0"/>
            <a:chExt cx="8540969" cy="1442562"/>
          </a:xfrm>
        </p:grpSpPr>
        <p:grpSp>
          <p:nvGrpSpPr>
            <p:cNvPr id="21" name="Group 21"/>
            <p:cNvGrpSpPr/>
            <p:nvPr/>
          </p:nvGrpSpPr>
          <p:grpSpPr>
            <a:xfrm>
              <a:off x="177327" y="209002"/>
              <a:ext cx="8275214" cy="1175810"/>
              <a:chOff x="0" y="0"/>
              <a:chExt cx="1259225" cy="178921"/>
            </a:xfrm>
          </p:grpSpPr>
          <p:sp>
            <p:nvSpPr>
              <p:cNvPr id="22" name="Freeform 22"/>
              <p:cNvSpPr/>
              <p:nvPr/>
            </p:nvSpPr>
            <p:spPr>
              <a:xfrm>
                <a:off x="0" y="0"/>
                <a:ext cx="1259224" cy="178921"/>
              </a:xfrm>
              <a:custGeom>
                <a:avLst/>
                <a:gdLst/>
                <a:ahLst/>
                <a:cxnLst/>
                <a:rect l="l" t="t" r="r" b="b"/>
                <a:pathLst>
                  <a:path w="1259224" h="178921">
                    <a:moveTo>
                      <a:pt x="0" y="0"/>
                    </a:moveTo>
                    <a:lnTo>
                      <a:pt x="1259224" y="0"/>
                    </a:lnTo>
                    <a:lnTo>
                      <a:pt x="1259224" y="178921"/>
                    </a:lnTo>
                    <a:lnTo>
                      <a:pt x="0" y="178921"/>
                    </a:lnTo>
                    <a:close/>
                  </a:path>
                </a:pathLst>
              </a:custGeom>
              <a:solidFill>
                <a:srgbClr val="FDBA1E"/>
              </a:solidFill>
              <a:ln cap="sq">
                <a:noFill/>
                <a:prstDash val="solid"/>
                <a:miter/>
              </a:ln>
            </p:spPr>
          </p:sp>
          <p:sp>
            <p:nvSpPr>
              <p:cNvPr id="23" name="TextBox 23"/>
              <p:cNvSpPr txBox="1"/>
              <p:nvPr/>
            </p:nvSpPr>
            <p:spPr>
              <a:xfrm>
                <a:off x="0" y="-57150"/>
                <a:ext cx="1259225" cy="236071"/>
              </a:xfrm>
              <a:prstGeom prst="rect">
                <a:avLst/>
              </a:prstGeom>
            </p:spPr>
            <p:txBody>
              <a:bodyPr lIns="50800" tIns="50800" rIns="50800" bIns="50800" rtlCol="0" anchor="ctr"/>
              <a:lstStyle/>
              <a:p>
                <a:pPr marL="0" lvl="0" indent="0" algn="ctr">
                  <a:lnSpc>
                    <a:spcPts val="3500"/>
                  </a:lnSpc>
                  <a:spcBef>
                    <a:spcPct val="0"/>
                  </a:spcBef>
                </a:pPr>
                <a:endParaRPr/>
              </a:p>
            </p:txBody>
          </p:sp>
        </p:grpSp>
        <p:sp>
          <p:nvSpPr>
            <p:cNvPr id="24" name="Freeform 24"/>
            <p:cNvSpPr/>
            <p:nvPr/>
          </p:nvSpPr>
          <p:spPr>
            <a:xfrm>
              <a:off x="0" y="0"/>
              <a:ext cx="2200166" cy="1442562"/>
            </a:xfrm>
            <a:custGeom>
              <a:avLst/>
              <a:gdLst/>
              <a:ahLst/>
              <a:cxnLst/>
              <a:rect l="l" t="t" r="r" b="b"/>
              <a:pathLst>
                <a:path w="2200166" h="1442562">
                  <a:moveTo>
                    <a:pt x="0" y="0"/>
                  </a:moveTo>
                  <a:lnTo>
                    <a:pt x="2200166" y="0"/>
                  </a:lnTo>
                  <a:lnTo>
                    <a:pt x="2200166" y="1442562"/>
                  </a:lnTo>
                  <a:lnTo>
                    <a:pt x="0" y="1442562"/>
                  </a:lnTo>
                  <a:lnTo>
                    <a:pt x="0" y="0"/>
                  </a:lnTo>
                  <a:close/>
                </a:path>
              </a:pathLst>
            </a:custGeom>
            <a:blipFill>
              <a:blip r:embed="rId9"/>
              <a:stretch>
                <a:fillRect/>
              </a:stretch>
            </a:blipFill>
          </p:spPr>
        </p:sp>
        <p:sp>
          <p:nvSpPr>
            <p:cNvPr id="25" name="TextBox 25"/>
            <p:cNvSpPr txBox="1"/>
            <p:nvPr/>
          </p:nvSpPr>
          <p:spPr>
            <a:xfrm>
              <a:off x="88900" y="401060"/>
              <a:ext cx="8452069" cy="678392"/>
            </a:xfrm>
            <a:prstGeom prst="rect">
              <a:avLst/>
            </a:prstGeom>
          </p:spPr>
          <p:txBody>
            <a:bodyPr lIns="0" tIns="0" rIns="0" bIns="0" rtlCol="0" anchor="t">
              <a:spAutoFit/>
            </a:bodyPr>
            <a:lstStyle/>
            <a:p>
              <a:pPr marL="0" lvl="0" indent="0" algn="ctr">
                <a:lnSpc>
                  <a:spcPts val="3849"/>
                </a:lnSpc>
                <a:spcBef>
                  <a:spcPct val="0"/>
                </a:spcBef>
              </a:pPr>
              <a:r>
                <a:rPr lang="en-US" sz="3499">
                  <a:solidFill>
                    <a:srgbClr val="0F294C"/>
                  </a:solidFill>
                  <a:latin typeface="Quicksand Medium"/>
                </a:rPr>
                <a:t>          Technology Indonesia</a:t>
              </a:r>
            </a:p>
          </p:txBody>
        </p:sp>
      </p:grpSp>
      <p:sp>
        <p:nvSpPr>
          <p:cNvPr id="26" name="TextBox 26"/>
          <p:cNvSpPr txBox="1"/>
          <p:nvPr/>
        </p:nvSpPr>
        <p:spPr>
          <a:xfrm>
            <a:off x="13553350" y="6471287"/>
            <a:ext cx="1179112" cy="638175"/>
          </a:xfrm>
          <a:prstGeom prst="rect">
            <a:avLst/>
          </a:prstGeom>
        </p:spPr>
        <p:txBody>
          <a:bodyPr lIns="0" tIns="0" rIns="0" bIns="0" rtlCol="0" anchor="t">
            <a:spAutoFit/>
          </a:bodyPr>
          <a:lstStyle/>
          <a:p>
            <a:pPr marL="0" lvl="0" indent="0" algn="l">
              <a:lnSpc>
                <a:spcPts val="4949"/>
              </a:lnSpc>
              <a:spcBef>
                <a:spcPct val="0"/>
              </a:spcBef>
            </a:pPr>
            <a:r>
              <a:rPr lang="en-US" sz="4499">
                <a:solidFill>
                  <a:srgbClr val="FDBA1E"/>
                </a:solidFill>
                <a:latin typeface="Quicksand Medium"/>
              </a:rPr>
              <a:t>04.</a:t>
            </a:r>
          </a:p>
        </p:txBody>
      </p:sp>
      <p:sp>
        <p:nvSpPr>
          <p:cNvPr id="27" name="TextBox 27"/>
          <p:cNvSpPr txBox="1"/>
          <p:nvPr/>
        </p:nvSpPr>
        <p:spPr>
          <a:xfrm>
            <a:off x="13553350" y="6966082"/>
            <a:ext cx="3753575" cy="441959"/>
          </a:xfrm>
          <a:prstGeom prst="rect">
            <a:avLst/>
          </a:prstGeom>
        </p:spPr>
        <p:txBody>
          <a:bodyPr lIns="0" tIns="0" rIns="0" bIns="0" rtlCol="0" anchor="t">
            <a:spAutoFit/>
          </a:bodyPr>
          <a:lstStyle/>
          <a:p>
            <a:pPr marL="0" lvl="0" indent="0" algn="l">
              <a:lnSpc>
                <a:spcPts val="3600"/>
              </a:lnSpc>
            </a:pPr>
            <a:r>
              <a:rPr lang="en-US" sz="2400">
                <a:solidFill>
                  <a:srgbClr val="FFFFFF"/>
                </a:solidFill>
                <a:latin typeface="Montserrat Classic"/>
              </a:rPr>
              <a:t>Kolaborasi</a:t>
            </a:r>
          </a:p>
        </p:txBody>
      </p:sp>
      <p:sp>
        <p:nvSpPr>
          <p:cNvPr id="28" name="TextBox 28"/>
          <p:cNvSpPr txBox="1"/>
          <p:nvPr/>
        </p:nvSpPr>
        <p:spPr>
          <a:xfrm>
            <a:off x="13553350" y="7474716"/>
            <a:ext cx="3753575" cy="1356359"/>
          </a:xfrm>
          <a:prstGeom prst="rect">
            <a:avLst/>
          </a:prstGeom>
        </p:spPr>
        <p:txBody>
          <a:bodyPr lIns="0" tIns="0" rIns="0" bIns="0" rtlCol="0" anchor="t">
            <a:spAutoFit/>
          </a:bodyPr>
          <a:lstStyle/>
          <a:p>
            <a:pPr marL="0" lvl="0" indent="0" algn="l">
              <a:lnSpc>
                <a:spcPts val="3600"/>
              </a:lnSpc>
            </a:pPr>
            <a:r>
              <a:rPr lang="en-US" sz="2400">
                <a:solidFill>
                  <a:srgbClr val="B3BCC8"/>
                </a:solidFill>
                <a:latin typeface="Montserrat Classic"/>
              </a:rPr>
              <a:t>Bekerja sama untuk mencapai tujuan bersama</a:t>
            </a:r>
          </a:p>
        </p:txBody>
      </p:sp>
      <p:sp>
        <p:nvSpPr>
          <p:cNvPr id="29" name="TextBox 29"/>
          <p:cNvSpPr txBox="1"/>
          <p:nvPr/>
        </p:nvSpPr>
        <p:spPr>
          <a:xfrm>
            <a:off x="15090932" y="9009380"/>
            <a:ext cx="2168368" cy="248920"/>
          </a:xfrm>
          <a:prstGeom prst="rect">
            <a:avLst/>
          </a:prstGeom>
        </p:spPr>
        <p:txBody>
          <a:bodyPr lIns="0" tIns="0" rIns="0" bIns="0" rtlCol="0" anchor="t">
            <a:spAutoFit/>
          </a:bodyPr>
          <a:lstStyle/>
          <a:p>
            <a:pPr algn="r">
              <a:lnSpc>
                <a:spcPts val="1940"/>
              </a:lnSpc>
            </a:pPr>
            <a:r>
              <a:rPr lang="en-US" sz="2000">
                <a:solidFill>
                  <a:srgbClr val="FFFFFF"/>
                </a:solidFill>
                <a:latin typeface="Montserrat Medium"/>
              </a:rPr>
              <a:t>PAGE 03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F3542"/>
        </a:solidFill>
        <a:effectLst/>
      </p:bgPr>
    </p:bg>
    <p:spTree>
      <p:nvGrpSpPr>
        <p:cNvPr id="1" name=""/>
        <p:cNvGrpSpPr/>
        <p:nvPr/>
      </p:nvGrpSpPr>
      <p:grpSpPr>
        <a:xfrm>
          <a:off x="0" y="0"/>
          <a:ext cx="0" cy="0"/>
          <a:chOff x="0" y="0"/>
          <a:chExt cx="0" cy="0"/>
        </a:xfrm>
      </p:grpSpPr>
      <p:grpSp>
        <p:nvGrpSpPr>
          <p:cNvPr id="2" name="Group 2"/>
          <p:cNvGrpSpPr/>
          <p:nvPr/>
        </p:nvGrpSpPr>
        <p:grpSpPr>
          <a:xfrm>
            <a:off x="3467135" y="2697238"/>
            <a:ext cx="6790455" cy="1657377"/>
            <a:chOff x="0" y="0"/>
            <a:chExt cx="2281804" cy="556930"/>
          </a:xfrm>
        </p:grpSpPr>
        <p:sp>
          <p:nvSpPr>
            <p:cNvPr id="3" name="Freeform 3"/>
            <p:cNvSpPr/>
            <p:nvPr/>
          </p:nvSpPr>
          <p:spPr>
            <a:xfrm>
              <a:off x="0" y="0"/>
              <a:ext cx="2281804" cy="556930"/>
            </a:xfrm>
            <a:custGeom>
              <a:avLst/>
              <a:gdLst/>
              <a:ahLst/>
              <a:cxnLst/>
              <a:rect l="l" t="t" r="r" b="b"/>
              <a:pathLst>
                <a:path w="2281804" h="556930">
                  <a:moveTo>
                    <a:pt x="0" y="0"/>
                  </a:moveTo>
                  <a:lnTo>
                    <a:pt x="2281804" y="0"/>
                  </a:lnTo>
                  <a:lnTo>
                    <a:pt x="2281804" y="556930"/>
                  </a:lnTo>
                  <a:lnTo>
                    <a:pt x="0" y="556930"/>
                  </a:lnTo>
                  <a:close/>
                </a:path>
              </a:pathLst>
            </a:custGeom>
            <a:solidFill>
              <a:srgbClr val="FFFFFF"/>
            </a:solidFill>
          </p:spPr>
        </p:sp>
      </p:grpSp>
      <p:grpSp>
        <p:nvGrpSpPr>
          <p:cNvPr id="4" name="Group 4"/>
          <p:cNvGrpSpPr/>
          <p:nvPr/>
        </p:nvGrpSpPr>
        <p:grpSpPr>
          <a:xfrm>
            <a:off x="3467135" y="4458902"/>
            <a:ext cx="6790455" cy="1657377"/>
            <a:chOff x="0" y="0"/>
            <a:chExt cx="2281804" cy="556930"/>
          </a:xfrm>
        </p:grpSpPr>
        <p:sp>
          <p:nvSpPr>
            <p:cNvPr id="5" name="Freeform 5"/>
            <p:cNvSpPr/>
            <p:nvPr/>
          </p:nvSpPr>
          <p:spPr>
            <a:xfrm>
              <a:off x="0" y="0"/>
              <a:ext cx="2281804" cy="556930"/>
            </a:xfrm>
            <a:custGeom>
              <a:avLst/>
              <a:gdLst/>
              <a:ahLst/>
              <a:cxnLst/>
              <a:rect l="l" t="t" r="r" b="b"/>
              <a:pathLst>
                <a:path w="2281804" h="556930">
                  <a:moveTo>
                    <a:pt x="0" y="0"/>
                  </a:moveTo>
                  <a:lnTo>
                    <a:pt x="2281804" y="0"/>
                  </a:lnTo>
                  <a:lnTo>
                    <a:pt x="2281804" y="556930"/>
                  </a:lnTo>
                  <a:lnTo>
                    <a:pt x="0" y="556930"/>
                  </a:lnTo>
                  <a:close/>
                </a:path>
              </a:pathLst>
            </a:custGeom>
            <a:solidFill>
              <a:srgbClr val="FFFFFF"/>
            </a:solidFill>
          </p:spPr>
        </p:sp>
      </p:grpSp>
      <p:grpSp>
        <p:nvGrpSpPr>
          <p:cNvPr id="6" name="Group 6"/>
          <p:cNvGrpSpPr/>
          <p:nvPr/>
        </p:nvGrpSpPr>
        <p:grpSpPr>
          <a:xfrm>
            <a:off x="3467135" y="6220566"/>
            <a:ext cx="6790455" cy="1657377"/>
            <a:chOff x="0" y="0"/>
            <a:chExt cx="2281804" cy="556930"/>
          </a:xfrm>
        </p:grpSpPr>
        <p:sp>
          <p:nvSpPr>
            <p:cNvPr id="7" name="Freeform 7"/>
            <p:cNvSpPr/>
            <p:nvPr/>
          </p:nvSpPr>
          <p:spPr>
            <a:xfrm>
              <a:off x="0" y="0"/>
              <a:ext cx="2281804" cy="556930"/>
            </a:xfrm>
            <a:custGeom>
              <a:avLst/>
              <a:gdLst/>
              <a:ahLst/>
              <a:cxnLst/>
              <a:rect l="l" t="t" r="r" b="b"/>
              <a:pathLst>
                <a:path w="2281804" h="556930">
                  <a:moveTo>
                    <a:pt x="0" y="0"/>
                  </a:moveTo>
                  <a:lnTo>
                    <a:pt x="2281804" y="0"/>
                  </a:lnTo>
                  <a:lnTo>
                    <a:pt x="2281804" y="556930"/>
                  </a:lnTo>
                  <a:lnTo>
                    <a:pt x="0" y="556930"/>
                  </a:lnTo>
                  <a:close/>
                </a:path>
              </a:pathLst>
            </a:custGeom>
            <a:solidFill>
              <a:srgbClr val="FFFFFF"/>
            </a:solidFill>
          </p:spPr>
        </p:sp>
      </p:grpSp>
      <p:grpSp>
        <p:nvGrpSpPr>
          <p:cNvPr id="8" name="Group 8"/>
          <p:cNvGrpSpPr/>
          <p:nvPr/>
        </p:nvGrpSpPr>
        <p:grpSpPr>
          <a:xfrm>
            <a:off x="3467135" y="7982230"/>
            <a:ext cx="6790455" cy="1657377"/>
            <a:chOff x="0" y="0"/>
            <a:chExt cx="2281804" cy="556930"/>
          </a:xfrm>
        </p:grpSpPr>
        <p:sp>
          <p:nvSpPr>
            <p:cNvPr id="9" name="Freeform 9"/>
            <p:cNvSpPr/>
            <p:nvPr/>
          </p:nvSpPr>
          <p:spPr>
            <a:xfrm>
              <a:off x="0" y="0"/>
              <a:ext cx="2281804" cy="556930"/>
            </a:xfrm>
            <a:custGeom>
              <a:avLst/>
              <a:gdLst/>
              <a:ahLst/>
              <a:cxnLst/>
              <a:rect l="l" t="t" r="r" b="b"/>
              <a:pathLst>
                <a:path w="2281804" h="556930">
                  <a:moveTo>
                    <a:pt x="0" y="0"/>
                  </a:moveTo>
                  <a:lnTo>
                    <a:pt x="2281804" y="0"/>
                  </a:lnTo>
                  <a:lnTo>
                    <a:pt x="2281804" y="556930"/>
                  </a:lnTo>
                  <a:lnTo>
                    <a:pt x="0" y="556930"/>
                  </a:lnTo>
                  <a:close/>
                </a:path>
              </a:pathLst>
            </a:custGeom>
            <a:solidFill>
              <a:srgbClr val="FFFFFF"/>
            </a:solidFill>
          </p:spPr>
        </p:sp>
      </p:grpSp>
      <p:grpSp>
        <p:nvGrpSpPr>
          <p:cNvPr id="10" name="Group 10"/>
          <p:cNvGrpSpPr/>
          <p:nvPr/>
        </p:nvGrpSpPr>
        <p:grpSpPr>
          <a:xfrm>
            <a:off x="901043" y="2501147"/>
            <a:ext cx="2893901" cy="1422072"/>
            <a:chOff x="0" y="0"/>
            <a:chExt cx="3858534" cy="1896096"/>
          </a:xfrm>
        </p:grpSpPr>
        <p:grpSp>
          <p:nvGrpSpPr>
            <p:cNvPr id="11" name="Group 11"/>
            <p:cNvGrpSpPr/>
            <p:nvPr/>
          </p:nvGrpSpPr>
          <p:grpSpPr>
            <a:xfrm rot="5400000">
              <a:off x="1200989" y="-1200989"/>
              <a:ext cx="1456556" cy="3858534"/>
              <a:chOff x="0" y="0"/>
              <a:chExt cx="2692515" cy="7132691"/>
            </a:xfrm>
          </p:grpSpPr>
          <p:sp>
            <p:nvSpPr>
              <p:cNvPr id="12" name="Freeform 12"/>
              <p:cNvSpPr/>
              <p:nvPr/>
            </p:nvSpPr>
            <p:spPr>
              <a:xfrm>
                <a:off x="0" y="0"/>
                <a:ext cx="2692515" cy="7132691"/>
              </a:xfrm>
              <a:custGeom>
                <a:avLst/>
                <a:gdLst/>
                <a:ahLst/>
                <a:cxnLst/>
                <a:rect l="l" t="t" r="r" b="b"/>
                <a:pathLst>
                  <a:path w="2692515" h="7132691">
                    <a:moveTo>
                      <a:pt x="1324610" y="0"/>
                    </a:moveTo>
                    <a:lnTo>
                      <a:pt x="0" y="0"/>
                    </a:lnTo>
                    <a:lnTo>
                      <a:pt x="0" y="5808081"/>
                    </a:lnTo>
                    <a:lnTo>
                      <a:pt x="1324610" y="7132691"/>
                    </a:lnTo>
                    <a:lnTo>
                      <a:pt x="2692515" y="7132691"/>
                    </a:lnTo>
                    <a:lnTo>
                      <a:pt x="2692515" y="0"/>
                    </a:lnTo>
                    <a:lnTo>
                      <a:pt x="1324610" y="0"/>
                    </a:lnTo>
                    <a:close/>
                  </a:path>
                </a:pathLst>
              </a:custGeom>
              <a:solidFill>
                <a:srgbClr val="2A9CD6"/>
              </a:solidFill>
            </p:spPr>
          </p:sp>
        </p:grpSp>
        <p:sp>
          <p:nvSpPr>
            <p:cNvPr id="13" name="Freeform 13"/>
            <p:cNvSpPr/>
            <p:nvPr/>
          </p:nvSpPr>
          <p:spPr>
            <a:xfrm rot="5400000">
              <a:off x="-72637" y="72637"/>
              <a:ext cx="868491" cy="723216"/>
            </a:xfrm>
            <a:custGeom>
              <a:avLst/>
              <a:gdLst/>
              <a:ahLst/>
              <a:cxnLst/>
              <a:rect l="l" t="t" r="r" b="b"/>
              <a:pathLst>
                <a:path w="868491" h="723216">
                  <a:moveTo>
                    <a:pt x="0" y="0"/>
                  </a:moveTo>
                  <a:lnTo>
                    <a:pt x="868490" y="0"/>
                  </a:lnTo>
                  <a:lnTo>
                    <a:pt x="868490" y="723216"/>
                  </a:lnTo>
                  <a:lnTo>
                    <a:pt x="0" y="7232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4" name="Group 14"/>
            <p:cNvGrpSpPr>
              <a:grpSpLocks noChangeAspect="1"/>
            </p:cNvGrpSpPr>
            <p:nvPr/>
          </p:nvGrpSpPr>
          <p:grpSpPr>
            <a:xfrm rot="-5400000">
              <a:off x="318065" y="29094"/>
              <a:ext cx="434245" cy="376056"/>
              <a:chOff x="0" y="0"/>
              <a:chExt cx="6350000" cy="5499100"/>
            </a:xfrm>
          </p:grpSpPr>
          <p:sp>
            <p:nvSpPr>
              <p:cNvPr id="15" name="Freeform 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494545"/>
              </a:solidFill>
            </p:spPr>
          </p:sp>
        </p:grpSp>
        <p:grpSp>
          <p:nvGrpSpPr>
            <p:cNvPr id="16" name="Group 16"/>
            <p:cNvGrpSpPr/>
            <p:nvPr/>
          </p:nvGrpSpPr>
          <p:grpSpPr>
            <a:xfrm rot="5400000">
              <a:off x="3413101" y="1450663"/>
              <a:ext cx="438631" cy="452236"/>
              <a:chOff x="0" y="0"/>
              <a:chExt cx="3786082" cy="3903517"/>
            </a:xfrm>
          </p:grpSpPr>
          <p:sp>
            <p:nvSpPr>
              <p:cNvPr id="17" name="Freeform 17"/>
              <p:cNvSpPr/>
              <p:nvPr/>
            </p:nvSpPr>
            <p:spPr>
              <a:xfrm>
                <a:off x="0" y="0"/>
                <a:ext cx="3786082" cy="3903517"/>
              </a:xfrm>
              <a:custGeom>
                <a:avLst/>
                <a:gdLst/>
                <a:ahLst/>
                <a:cxnLst/>
                <a:rect l="l" t="t" r="r" b="b"/>
                <a:pathLst>
                  <a:path w="3786082" h="3903517">
                    <a:moveTo>
                      <a:pt x="3786082" y="3903517"/>
                    </a:moveTo>
                    <a:lnTo>
                      <a:pt x="0" y="3903517"/>
                    </a:lnTo>
                    <a:lnTo>
                      <a:pt x="0" y="0"/>
                    </a:lnTo>
                    <a:lnTo>
                      <a:pt x="3786082" y="3903517"/>
                    </a:lnTo>
                    <a:close/>
                  </a:path>
                </a:pathLst>
              </a:custGeom>
              <a:solidFill>
                <a:srgbClr val="658087"/>
              </a:solidFill>
            </p:spPr>
          </p:sp>
        </p:grpSp>
      </p:grpSp>
      <p:sp>
        <p:nvSpPr>
          <p:cNvPr id="18" name="TextBox 18"/>
          <p:cNvSpPr txBox="1"/>
          <p:nvPr/>
        </p:nvSpPr>
        <p:spPr>
          <a:xfrm>
            <a:off x="1584325" y="1228602"/>
            <a:ext cx="7917319" cy="798104"/>
          </a:xfrm>
          <a:prstGeom prst="rect">
            <a:avLst/>
          </a:prstGeom>
        </p:spPr>
        <p:txBody>
          <a:bodyPr lIns="0" tIns="0" rIns="0" bIns="0" rtlCol="0" anchor="t">
            <a:spAutoFit/>
          </a:bodyPr>
          <a:lstStyle/>
          <a:p>
            <a:pPr algn="l">
              <a:lnSpc>
                <a:spcPts val="5880"/>
              </a:lnSpc>
            </a:pPr>
            <a:r>
              <a:rPr lang="en-US" sz="6000" dirty="0" err="1">
                <a:solidFill>
                  <a:srgbClr val="FFFFFF"/>
                </a:solidFill>
                <a:latin typeface="HK Grotesk Bold"/>
              </a:rPr>
              <a:t>Bidang</a:t>
            </a:r>
            <a:r>
              <a:rPr lang="en-US" sz="6000" dirty="0">
                <a:solidFill>
                  <a:srgbClr val="FFFFFF"/>
                </a:solidFill>
                <a:latin typeface="HK Grotesk Bold"/>
              </a:rPr>
              <a:t> </a:t>
            </a:r>
            <a:r>
              <a:rPr lang="en-US" sz="6000" dirty="0">
                <a:solidFill>
                  <a:srgbClr val="2A9CD6"/>
                </a:solidFill>
                <a:latin typeface="HK Grotesk Bold"/>
              </a:rPr>
              <a:t>Business</a:t>
            </a:r>
          </a:p>
        </p:txBody>
      </p:sp>
      <p:grpSp>
        <p:nvGrpSpPr>
          <p:cNvPr id="19" name="Group 19"/>
          <p:cNvGrpSpPr/>
          <p:nvPr/>
        </p:nvGrpSpPr>
        <p:grpSpPr>
          <a:xfrm>
            <a:off x="901043" y="4262811"/>
            <a:ext cx="2893901" cy="1422072"/>
            <a:chOff x="0" y="0"/>
            <a:chExt cx="3858534" cy="1896096"/>
          </a:xfrm>
        </p:grpSpPr>
        <p:grpSp>
          <p:nvGrpSpPr>
            <p:cNvPr id="20" name="Group 20"/>
            <p:cNvGrpSpPr/>
            <p:nvPr/>
          </p:nvGrpSpPr>
          <p:grpSpPr>
            <a:xfrm rot="5400000">
              <a:off x="1200989" y="-1200989"/>
              <a:ext cx="1456556" cy="3858534"/>
              <a:chOff x="0" y="0"/>
              <a:chExt cx="2692515" cy="7132691"/>
            </a:xfrm>
          </p:grpSpPr>
          <p:sp>
            <p:nvSpPr>
              <p:cNvPr id="21" name="Freeform 21"/>
              <p:cNvSpPr/>
              <p:nvPr/>
            </p:nvSpPr>
            <p:spPr>
              <a:xfrm>
                <a:off x="0" y="0"/>
                <a:ext cx="2692515" cy="7132691"/>
              </a:xfrm>
              <a:custGeom>
                <a:avLst/>
                <a:gdLst/>
                <a:ahLst/>
                <a:cxnLst/>
                <a:rect l="l" t="t" r="r" b="b"/>
                <a:pathLst>
                  <a:path w="2692515" h="7132691">
                    <a:moveTo>
                      <a:pt x="1324610" y="0"/>
                    </a:moveTo>
                    <a:lnTo>
                      <a:pt x="0" y="0"/>
                    </a:lnTo>
                    <a:lnTo>
                      <a:pt x="0" y="5808081"/>
                    </a:lnTo>
                    <a:lnTo>
                      <a:pt x="1324610" y="7132691"/>
                    </a:lnTo>
                    <a:lnTo>
                      <a:pt x="2692515" y="7132691"/>
                    </a:lnTo>
                    <a:lnTo>
                      <a:pt x="2692515" y="0"/>
                    </a:lnTo>
                    <a:lnTo>
                      <a:pt x="1324610" y="0"/>
                    </a:lnTo>
                    <a:close/>
                  </a:path>
                </a:pathLst>
              </a:custGeom>
              <a:solidFill>
                <a:srgbClr val="2A9CD6"/>
              </a:solidFill>
            </p:spPr>
          </p:sp>
        </p:grpSp>
        <p:sp>
          <p:nvSpPr>
            <p:cNvPr id="22" name="Freeform 22"/>
            <p:cNvSpPr/>
            <p:nvPr/>
          </p:nvSpPr>
          <p:spPr>
            <a:xfrm rot="5400000">
              <a:off x="-72637" y="72637"/>
              <a:ext cx="868491" cy="723216"/>
            </a:xfrm>
            <a:custGeom>
              <a:avLst/>
              <a:gdLst/>
              <a:ahLst/>
              <a:cxnLst/>
              <a:rect l="l" t="t" r="r" b="b"/>
              <a:pathLst>
                <a:path w="868491" h="723216">
                  <a:moveTo>
                    <a:pt x="0" y="0"/>
                  </a:moveTo>
                  <a:lnTo>
                    <a:pt x="868490" y="0"/>
                  </a:lnTo>
                  <a:lnTo>
                    <a:pt x="868490" y="723216"/>
                  </a:lnTo>
                  <a:lnTo>
                    <a:pt x="0" y="7232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23" name="Group 23"/>
            <p:cNvGrpSpPr>
              <a:grpSpLocks noChangeAspect="1"/>
            </p:cNvGrpSpPr>
            <p:nvPr/>
          </p:nvGrpSpPr>
          <p:grpSpPr>
            <a:xfrm rot="-5400000">
              <a:off x="318065" y="29094"/>
              <a:ext cx="434245" cy="376056"/>
              <a:chOff x="0" y="0"/>
              <a:chExt cx="6350000" cy="5499100"/>
            </a:xfrm>
          </p:grpSpPr>
          <p:sp>
            <p:nvSpPr>
              <p:cNvPr id="24" name="Freeform 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494545"/>
              </a:solidFill>
            </p:spPr>
          </p:sp>
        </p:grpSp>
        <p:grpSp>
          <p:nvGrpSpPr>
            <p:cNvPr id="25" name="Group 25"/>
            <p:cNvGrpSpPr/>
            <p:nvPr/>
          </p:nvGrpSpPr>
          <p:grpSpPr>
            <a:xfrm rot="5400000">
              <a:off x="3413101" y="1450663"/>
              <a:ext cx="438631" cy="452236"/>
              <a:chOff x="0" y="0"/>
              <a:chExt cx="3786082" cy="3903517"/>
            </a:xfrm>
          </p:grpSpPr>
          <p:sp>
            <p:nvSpPr>
              <p:cNvPr id="26" name="Freeform 26"/>
              <p:cNvSpPr/>
              <p:nvPr/>
            </p:nvSpPr>
            <p:spPr>
              <a:xfrm>
                <a:off x="0" y="0"/>
                <a:ext cx="3786082" cy="3903517"/>
              </a:xfrm>
              <a:custGeom>
                <a:avLst/>
                <a:gdLst/>
                <a:ahLst/>
                <a:cxnLst/>
                <a:rect l="l" t="t" r="r" b="b"/>
                <a:pathLst>
                  <a:path w="3786082" h="3903517">
                    <a:moveTo>
                      <a:pt x="3786082" y="3903517"/>
                    </a:moveTo>
                    <a:lnTo>
                      <a:pt x="0" y="3903517"/>
                    </a:lnTo>
                    <a:lnTo>
                      <a:pt x="0" y="0"/>
                    </a:lnTo>
                    <a:lnTo>
                      <a:pt x="3786082" y="3903517"/>
                    </a:lnTo>
                    <a:close/>
                  </a:path>
                </a:pathLst>
              </a:custGeom>
              <a:solidFill>
                <a:srgbClr val="658087"/>
              </a:solidFill>
            </p:spPr>
          </p:sp>
        </p:grpSp>
      </p:grpSp>
      <p:grpSp>
        <p:nvGrpSpPr>
          <p:cNvPr id="27" name="Group 27"/>
          <p:cNvGrpSpPr/>
          <p:nvPr/>
        </p:nvGrpSpPr>
        <p:grpSpPr>
          <a:xfrm>
            <a:off x="901043" y="6024475"/>
            <a:ext cx="2893901" cy="1422072"/>
            <a:chOff x="0" y="0"/>
            <a:chExt cx="3858534" cy="1896096"/>
          </a:xfrm>
        </p:grpSpPr>
        <p:grpSp>
          <p:nvGrpSpPr>
            <p:cNvPr id="28" name="Group 28"/>
            <p:cNvGrpSpPr/>
            <p:nvPr/>
          </p:nvGrpSpPr>
          <p:grpSpPr>
            <a:xfrm rot="5400000">
              <a:off x="1200989" y="-1200989"/>
              <a:ext cx="1456556" cy="3858534"/>
              <a:chOff x="0" y="0"/>
              <a:chExt cx="2692515" cy="7132691"/>
            </a:xfrm>
          </p:grpSpPr>
          <p:sp>
            <p:nvSpPr>
              <p:cNvPr id="29" name="Freeform 29"/>
              <p:cNvSpPr/>
              <p:nvPr/>
            </p:nvSpPr>
            <p:spPr>
              <a:xfrm>
                <a:off x="0" y="0"/>
                <a:ext cx="2692515" cy="7132691"/>
              </a:xfrm>
              <a:custGeom>
                <a:avLst/>
                <a:gdLst/>
                <a:ahLst/>
                <a:cxnLst/>
                <a:rect l="l" t="t" r="r" b="b"/>
                <a:pathLst>
                  <a:path w="2692515" h="7132691">
                    <a:moveTo>
                      <a:pt x="1324610" y="0"/>
                    </a:moveTo>
                    <a:lnTo>
                      <a:pt x="0" y="0"/>
                    </a:lnTo>
                    <a:lnTo>
                      <a:pt x="0" y="5808081"/>
                    </a:lnTo>
                    <a:lnTo>
                      <a:pt x="1324610" y="7132691"/>
                    </a:lnTo>
                    <a:lnTo>
                      <a:pt x="2692515" y="7132691"/>
                    </a:lnTo>
                    <a:lnTo>
                      <a:pt x="2692515" y="0"/>
                    </a:lnTo>
                    <a:lnTo>
                      <a:pt x="1324610" y="0"/>
                    </a:lnTo>
                    <a:close/>
                  </a:path>
                </a:pathLst>
              </a:custGeom>
              <a:solidFill>
                <a:srgbClr val="2A9CD6"/>
              </a:solidFill>
            </p:spPr>
          </p:sp>
        </p:grpSp>
        <p:sp>
          <p:nvSpPr>
            <p:cNvPr id="30" name="Freeform 30"/>
            <p:cNvSpPr/>
            <p:nvPr/>
          </p:nvSpPr>
          <p:spPr>
            <a:xfrm rot="5400000">
              <a:off x="-72637" y="72637"/>
              <a:ext cx="868491" cy="723216"/>
            </a:xfrm>
            <a:custGeom>
              <a:avLst/>
              <a:gdLst/>
              <a:ahLst/>
              <a:cxnLst/>
              <a:rect l="l" t="t" r="r" b="b"/>
              <a:pathLst>
                <a:path w="868491" h="723216">
                  <a:moveTo>
                    <a:pt x="0" y="0"/>
                  </a:moveTo>
                  <a:lnTo>
                    <a:pt x="868490" y="0"/>
                  </a:lnTo>
                  <a:lnTo>
                    <a:pt x="868490" y="723216"/>
                  </a:lnTo>
                  <a:lnTo>
                    <a:pt x="0" y="7232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1" name="Group 31"/>
            <p:cNvGrpSpPr>
              <a:grpSpLocks noChangeAspect="1"/>
            </p:cNvGrpSpPr>
            <p:nvPr/>
          </p:nvGrpSpPr>
          <p:grpSpPr>
            <a:xfrm rot="-5400000">
              <a:off x="318065" y="29094"/>
              <a:ext cx="434245" cy="376056"/>
              <a:chOff x="0" y="0"/>
              <a:chExt cx="6350000" cy="5499100"/>
            </a:xfrm>
          </p:grpSpPr>
          <p:sp>
            <p:nvSpPr>
              <p:cNvPr id="32" name="Freeform 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494545"/>
              </a:solidFill>
            </p:spPr>
          </p:sp>
        </p:grpSp>
        <p:grpSp>
          <p:nvGrpSpPr>
            <p:cNvPr id="33" name="Group 33"/>
            <p:cNvGrpSpPr/>
            <p:nvPr/>
          </p:nvGrpSpPr>
          <p:grpSpPr>
            <a:xfrm rot="5400000">
              <a:off x="3413101" y="1450663"/>
              <a:ext cx="438631" cy="452236"/>
              <a:chOff x="0" y="0"/>
              <a:chExt cx="3786082" cy="3903517"/>
            </a:xfrm>
          </p:grpSpPr>
          <p:sp>
            <p:nvSpPr>
              <p:cNvPr id="34" name="Freeform 34"/>
              <p:cNvSpPr/>
              <p:nvPr/>
            </p:nvSpPr>
            <p:spPr>
              <a:xfrm>
                <a:off x="0" y="0"/>
                <a:ext cx="3786082" cy="3903517"/>
              </a:xfrm>
              <a:custGeom>
                <a:avLst/>
                <a:gdLst/>
                <a:ahLst/>
                <a:cxnLst/>
                <a:rect l="l" t="t" r="r" b="b"/>
                <a:pathLst>
                  <a:path w="3786082" h="3903517">
                    <a:moveTo>
                      <a:pt x="3786082" y="3903517"/>
                    </a:moveTo>
                    <a:lnTo>
                      <a:pt x="0" y="3903517"/>
                    </a:lnTo>
                    <a:lnTo>
                      <a:pt x="0" y="0"/>
                    </a:lnTo>
                    <a:lnTo>
                      <a:pt x="3786082" y="3903517"/>
                    </a:lnTo>
                    <a:close/>
                  </a:path>
                </a:pathLst>
              </a:custGeom>
              <a:solidFill>
                <a:srgbClr val="658087"/>
              </a:solidFill>
            </p:spPr>
          </p:sp>
        </p:grpSp>
      </p:grpSp>
      <p:grpSp>
        <p:nvGrpSpPr>
          <p:cNvPr id="35" name="Group 35"/>
          <p:cNvGrpSpPr/>
          <p:nvPr/>
        </p:nvGrpSpPr>
        <p:grpSpPr>
          <a:xfrm>
            <a:off x="901043" y="7787055"/>
            <a:ext cx="2893901" cy="1422072"/>
            <a:chOff x="0" y="0"/>
            <a:chExt cx="3858534" cy="1896096"/>
          </a:xfrm>
        </p:grpSpPr>
        <p:grpSp>
          <p:nvGrpSpPr>
            <p:cNvPr id="36" name="Group 36"/>
            <p:cNvGrpSpPr/>
            <p:nvPr/>
          </p:nvGrpSpPr>
          <p:grpSpPr>
            <a:xfrm rot="5400000">
              <a:off x="1200989" y="-1200989"/>
              <a:ext cx="1456556" cy="3858534"/>
              <a:chOff x="0" y="0"/>
              <a:chExt cx="2692515" cy="7132691"/>
            </a:xfrm>
          </p:grpSpPr>
          <p:sp>
            <p:nvSpPr>
              <p:cNvPr id="37" name="Freeform 37"/>
              <p:cNvSpPr/>
              <p:nvPr/>
            </p:nvSpPr>
            <p:spPr>
              <a:xfrm>
                <a:off x="0" y="0"/>
                <a:ext cx="2692515" cy="7132691"/>
              </a:xfrm>
              <a:custGeom>
                <a:avLst/>
                <a:gdLst/>
                <a:ahLst/>
                <a:cxnLst/>
                <a:rect l="l" t="t" r="r" b="b"/>
                <a:pathLst>
                  <a:path w="2692515" h="7132691">
                    <a:moveTo>
                      <a:pt x="1324610" y="0"/>
                    </a:moveTo>
                    <a:lnTo>
                      <a:pt x="0" y="0"/>
                    </a:lnTo>
                    <a:lnTo>
                      <a:pt x="0" y="5808081"/>
                    </a:lnTo>
                    <a:lnTo>
                      <a:pt x="1324610" y="7132691"/>
                    </a:lnTo>
                    <a:lnTo>
                      <a:pt x="2692515" y="7132691"/>
                    </a:lnTo>
                    <a:lnTo>
                      <a:pt x="2692515" y="0"/>
                    </a:lnTo>
                    <a:lnTo>
                      <a:pt x="1324610" y="0"/>
                    </a:lnTo>
                    <a:close/>
                  </a:path>
                </a:pathLst>
              </a:custGeom>
              <a:solidFill>
                <a:srgbClr val="2A9CD6"/>
              </a:solidFill>
            </p:spPr>
          </p:sp>
        </p:grpSp>
        <p:sp>
          <p:nvSpPr>
            <p:cNvPr id="38" name="Freeform 38"/>
            <p:cNvSpPr/>
            <p:nvPr/>
          </p:nvSpPr>
          <p:spPr>
            <a:xfrm rot="5400000">
              <a:off x="-72637" y="72637"/>
              <a:ext cx="868491" cy="723216"/>
            </a:xfrm>
            <a:custGeom>
              <a:avLst/>
              <a:gdLst/>
              <a:ahLst/>
              <a:cxnLst/>
              <a:rect l="l" t="t" r="r" b="b"/>
              <a:pathLst>
                <a:path w="868491" h="723216">
                  <a:moveTo>
                    <a:pt x="0" y="0"/>
                  </a:moveTo>
                  <a:lnTo>
                    <a:pt x="868490" y="0"/>
                  </a:lnTo>
                  <a:lnTo>
                    <a:pt x="868490" y="723216"/>
                  </a:lnTo>
                  <a:lnTo>
                    <a:pt x="0" y="7232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9" name="Group 39"/>
            <p:cNvGrpSpPr>
              <a:grpSpLocks noChangeAspect="1"/>
            </p:cNvGrpSpPr>
            <p:nvPr/>
          </p:nvGrpSpPr>
          <p:grpSpPr>
            <a:xfrm rot="-5400000">
              <a:off x="318065" y="29094"/>
              <a:ext cx="434245" cy="376056"/>
              <a:chOff x="0" y="0"/>
              <a:chExt cx="6350000" cy="5499100"/>
            </a:xfrm>
          </p:grpSpPr>
          <p:sp>
            <p:nvSpPr>
              <p:cNvPr id="40" name="Freeform 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494545"/>
              </a:solidFill>
            </p:spPr>
          </p:sp>
        </p:grpSp>
        <p:grpSp>
          <p:nvGrpSpPr>
            <p:cNvPr id="41" name="Group 41"/>
            <p:cNvGrpSpPr/>
            <p:nvPr/>
          </p:nvGrpSpPr>
          <p:grpSpPr>
            <a:xfrm rot="5400000">
              <a:off x="3413101" y="1450663"/>
              <a:ext cx="438631" cy="452236"/>
              <a:chOff x="0" y="0"/>
              <a:chExt cx="3786082" cy="3903517"/>
            </a:xfrm>
          </p:grpSpPr>
          <p:sp>
            <p:nvSpPr>
              <p:cNvPr id="42" name="Freeform 42"/>
              <p:cNvSpPr/>
              <p:nvPr/>
            </p:nvSpPr>
            <p:spPr>
              <a:xfrm>
                <a:off x="0" y="0"/>
                <a:ext cx="3786082" cy="3903517"/>
              </a:xfrm>
              <a:custGeom>
                <a:avLst/>
                <a:gdLst/>
                <a:ahLst/>
                <a:cxnLst/>
                <a:rect l="l" t="t" r="r" b="b"/>
                <a:pathLst>
                  <a:path w="3786082" h="3903517">
                    <a:moveTo>
                      <a:pt x="3786082" y="3903517"/>
                    </a:moveTo>
                    <a:lnTo>
                      <a:pt x="0" y="3903517"/>
                    </a:lnTo>
                    <a:lnTo>
                      <a:pt x="0" y="0"/>
                    </a:lnTo>
                    <a:lnTo>
                      <a:pt x="3786082" y="3903517"/>
                    </a:lnTo>
                    <a:close/>
                  </a:path>
                </a:pathLst>
              </a:custGeom>
              <a:solidFill>
                <a:srgbClr val="658087"/>
              </a:solidFill>
            </p:spPr>
          </p:sp>
        </p:grpSp>
      </p:grpSp>
      <p:sp>
        <p:nvSpPr>
          <p:cNvPr id="43" name="Freeform 43"/>
          <p:cNvSpPr/>
          <p:nvPr/>
        </p:nvSpPr>
        <p:spPr>
          <a:xfrm flipH="1">
            <a:off x="9144000" y="-2895504"/>
            <a:ext cx="11378141" cy="9125414"/>
          </a:xfrm>
          <a:custGeom>
            <a:avLst/>
            <a:gdLst/>
            <a:ahLst/>
            <a:cxnLst/>
            <a:rect l="l" t="t" r="r" b="b"/>
            <a:pathLst>
              <a:path w="11378141" h="9125414">
                <a:moveTo>
                  <a:pt x="11378141" y="0"/>
                </a:moveTo>
                <a:lnTo>
                  <a:pt x="0" y="0"/>
                </a:lnTo>
                <a:lnTo>
                  <a:pt x="0" y="9125413"/>
                </a:lnTo>
                <a:lnTo>
                  <a:pt x="11378141" y="9125413"/>
                </a:lnTo>
                <a:lnTo>
                  <a:pt x="11378141" y="0"/>
                </a:lnTo>
                <a:close/>
              </a:path>
            </a:pathLst>
          </a:custGeom>
          <a:blipFill>
            <a:blip r:embed="rId4"/>
            <a:stretch>
              <a:fillRect l="-8453" t="-283" b="-7333"/>
            </a:stretch>
          </a:blipFill>
        </p:spPr>
      </p:sp>
      <p:grpSp>
        <p:nvGrpSpPr>
          <p:cNvPr id="44" name="Group 44"/>
          <p:cNvGrpSpPr/>
          <p:nvPr/>
        </p:nvGrpSpPr>
        <p:grpSpPr>
          <a:xfrm>
            <a:off x="10407894" y="-1421478"/>
            <a:ext cx="10090694" cy="4959912"/>
            <a:chOff x="0" y="0"/>
            <a:chExt cx="2844736" cy="1398283"/>
          </a:xfrm>
        </p:grpSpPr>
        <p:sp>
          <p:nvSpPr>
            <p:cNvPr id="45" name="Freeform 45"/>
            <p:cNvSpPr/>
            <p:nvPr/>
          </p:nvSpPr>
          <p:spPr>
            <a:xfrm>
              <a:off x="0" y="0"/>
              <a:ext cx="2844673" cy="1398270"/>
            </a:xfrm>
            <a:custGeom>
              <a:avLst/>
              <a:gdLst/>
              <a:ahLst/>
              <a:cxnLst/>
              <a:rect l="l" t="t" r="r" b="b"/>
              <a:pathLst>
                <a:path w="2844673" h="1398270">
                  <a:moveTo>
                    <a:pt x="0" y="0"/>
                  </a:moveTo>
                  <a:lnTo>
                    <a:pt x="962660" y="962152"/>
                  </a:lnTo>
                  <a:lnTo>
                    <a:pt x="1382776" y="1381887"/>
                  </a:lnTo>
                  <a:cubicBezTo>
                    <a:pt x="1393825" y="1392809"/>
                    <a:pt x="1408176" y="1398270"/>
                    <a:pt x="1422527" y="1398270"/>
                  </a:cubicBezTo>
                  <a:cubicBezTo>
                    <a:pt x="1436878" y="1398270"/>
                    <a:pt x="1451229" y="1392809"/>
                    <a:pt x="1462151" y="1381887"/>
                  </a:cubicBezTo>
                  <a:lnTo>
                    <a:pt x="1626616" y="1217422"/>
                  </a:lnTo>
                  <a:lnTo>
                    <a:pt x="2844673" y="0"/>
                  </a:lnTo>
                  <a:close/>
                </a:path>
              </a:pathLst>
            </a:custGeom>
            <a:blipFill>
              <a:blip r:embed="rId5"/>
              <a:stretch>
                <a:fillRect t="-35670"/>
              </a:stretch>
            </a:blipFill>
          </p:spPr>
        </p:sp>
      </p:grpSp>
      <p:grpSp>
        <p:nvGrpSpPr>
          <p:cNvPr id="46" name="Group 46"/>
          <p:cNvGrpSpPr/>
          <p:nvPr/>
        </p:nvGrpSpPr>
        <p:grpSpPr>
          <a:xfrm>
            <a:off x="10853573" y="7705953"/>
            <a:ext cx="6405727" cy="1081921"/>
            <a:chOff x="0" y="0"/>
            <a:chExt cx="8540969" cy="1442562"/>
          </a:xfrm>
        </p:grpSpPr>
        <p:grpSp>
          <p:nvGrpSpPr>
            <p:cNvPr id="47" name="Group 47"/>
            <p:cNvGrpSpPr/>
            <p:nvPr/>
          </p:nvGrpSpPr>
          <p:grpSpPr>
            <a:xfrm>
              <a:off x="177327" y="209002"/>
              <a:ext cx="8275214" cy="1175810"/>
              <a:chOff x="0" y="0"/>
              <a:chExt cx="1259225" cy="178921"/>
            </a:xfrm>
          </p:grpSpPr>
          <p:sp>
            <p:nvSpPr>
              <p:cNvPr id="48" name="Freeform 48"/>
              <p:cNvSpPr/>
              <p:nvPr/>
            </p:nvSpPr>
            <p:spPr>
              <a:xfrm>
                <a:off x="0" y="0"/>
                <a:ext cx="1259224" cy="178921"/>
              </a:xfrm>
              <a:custGeom>
                <a:avLst/>
                <a:gdLst/>
                <a:ahLst/>
                <a:cxnLst/>
                <a:rect l="l" t="t" r="r" b="b"/>
                <a:pathLst>
                  <a:path w="1259224" h="178921">
                    <a:moveTo>
                      <a:pt x="0" y="0"/>
                    </a:moveTo>
                    <a:lnTo>
                      <a:pt x="1259224" y="0"/>
                    </a:lnTo>
                    <a:lnTo>
                      <a:pt x="1259224" y="178921"/>
                    </a:lnTo>
                    <a:lnTo>
                      <a:pt x="0" y="178921"/>
                    </a:lnTo>
                    <a:close/>
                  </a:path>
                </a:pathLst>
              </a:custGeom>
              <a:solidFill>
                <a:srgbClr val="FDBA1E"/>
              </a:solidFill>
              <a:ln cap="sq">
                <a:noFill/>
                <a:prstDash val="solid"/>
                <a:miter/>
              </a:ln>
            </p:spPr>
          </p:sp>
          <p:sp>
            <p:nvSpPr>
              <p:cNvPr id="49" name="TextBox 49"/>
              <p:cNvSpPr txBox="1"/>
              <p:nvPr/>
            </p:nvSpPr>
            <p:spPr>
              <a:xfrm>
                <a:off x="0" y="-57150"/>
                <a:ext cx="1259225" cy="236071"/>
              </a:xfrm>
              <a:prstGeom prst="rect">
                <a:avLst/>
              </a:prstGeom>
            </p:spPr>
            <p:txBody>
              <a:bodyPr lIns="50800" tIns="50800" rIns="50800" bIns="50800" rtlCol="0" anchor="ctr"/>
              <a:lstStyle/>
              <a:p>
                <a:pPr marL="0" lvl="0" indent="0" algn="ctr">
                  <a:lnSpc>
                    <a:spcPts val="3500"/>
                  </a:lnSpc>
                  <a:spcBef>
                    <a:spcPct val="0"/>
                  </a:spcBef>
                </a:pPr>
                <a:endParaRPr/>
              </a:p>
            </p:txBody>
          </p:sp>
        </p:grpSp>
        <p:sp>
          <p:nvSpPr>
            <p:cNvPr id="50" name="Freeform 50"/>
            <p:cNvSpPr/>
            <p:nvPr/>
          </p:nvSpPr>
          <p:spPr>
            <a:xfrm>
              <a:off x="0" y="0"/>
              <a:ext cx="2200166" cy="1442562"/>
            </a:xfrm>
            <a:custGeom>
              <a:avLst/>
              <a:gdLst/>
              <a:ahLst/>
              <a:cxnLst/>
              <a:rect l="l" t="t" r="r" b="b"/>
              <a:pathLst>
                <a:path w="2200166" h="1442562">
                  <a:moveTo>
                    <a:pt x="0" y="0"/>
                  </a:moveTo>
                  <a:lnTo>
                    <a:pt x="2200166" y="0"/>
                  </a:lnTo>
                  <a:lnTo>
                    <a:pt x="2200166" y="1442562"/>
                  </a:lnTo>
                  <a:lnTo>
                    <a:pt x="0" y="1442562"/>
                  </a:lnTo>
                  <a:lnTo>
                    <a:pt x="0" y="0"/>
                  </a:lnTo>
                  <a:close/>
                </a:path>
              </a:pathLst>
            </a:custGeom>
            <a:blipFill>
              <a:blip r:embed="rId6"/>
              <a:stretch>
                <a:fillRect/>
              </a:stretch>
            </a:blipFill>
          </p:spPr>
        </p:sp>
        <p:sp>
          <p:nvSpPr>
            <p:cNvPr id="51" name="TextBox 51"/>
            <p:cNvSpPr txBox="1"/>
            <p:nvPr/>
          </p:nvSpPr>
          <p:spPr>
            <a:xfrm>
              <a:off x="88900" y="401060"/>
              <a:ext cx="8452069" cy="678392"/>
            </a:xfrm>
            <a:prstGeom prst="rect">
              <a:avLst/>
            </a:prstGeom>
          </p:spPr>
          <p:txBody>
            <a:bodyPr lIns="0" tIns="0" rIns="0" bIns="0" rtlCol="0" anchor="t">
              <a:spAutoFit/>
            </a:bodyPr>
            <a:lstStyle/>
            <a:p>
              <a:pPr marL="0" lvl="0" indent="0" algn="ctr">
                <a:lnSpc>
                  <a:spcPts val="3849"/>
                </a:lnSpc>
                <a:spcBef>
                  <a:spcPct val="0"/>
                </a:spcBef>
              </a:pPr>
              <a:r>
                <a:rPr lang="en-US" sz="3499">
                  <a:solidFill>
                    <a:srgbClr val="0F294C"/>
                  </a:solidFill>
                  <a:latin typeface="Quicksand Medium"/>
                </a:rPr>
                <a:t>          Technology Indonesia</a:t>
              </a:r>
            </a:p>
          </p:txBody>
        </p:sp>
      </p:grpSp>
      <p:sp>
        <p:nvSpPr>
          <p:cNvPr id="52" name="TextBox 52"/>
          <p:cNvSpPr txBox="1"/>
          <p:nvPr/>
        </p:nvSpPr>
        <p:spPr>
          <a:xfrm>
            <a:off x="1242060" y="2843669"/>
            <a:ext cx="2348090" cy="462528"/>
          </a:xfrm>
          <a:prstGeom prst="rect">
            <a:avLst/>
          </a:prstGeom>
        </p:spPr>
        <p:txBody>
          <a:bodyPr lIns="0" tIns="0" rIns="0" bIns="0" rtlCol="0" anchor="t">
            <a:spAutoFit/>
          </a:bodyPr>
          <a:lstStyle/>
          <a:p>
            <a:pPr algn="ctr">
              <a:lnSpc>
                <a:spcPts val="1861"/>
              </a:lnSpc>
              <a:spcBef>
                <a:spcPct val="0"/>
              </a:spcBef>
            </a:pPr>
            <a:r>
              <a:rPr lang="en-US" sz="1790">
                <a:solidFill>
                  <a:srgbClr val="FFFFFF"/>
                </a:solidFill>
                <a:latin typeface="HK Grotesk Semi-Bold"/>
              </a:rPr>
              <a:t>SOFTWARE DEVELOPMENT</a:t>
            </a:r>
          </a:p>
        </p:txBody>
      </p:sp>
      <p:sp>
        <p:nvSpPr>
          <p:cNvPr id="53" name="TextBox 53"/>
          <p:cNvSpPr txBox="1"/>
          <p:nvPr/>
        </p:nvSpPr>
        <p:spPr>
          <a:xfrm>
            <a:off x="4325834" y="2854619"/>
            <a:ext cx="4818166" cy="1396204"/>
          </a:xfrm>
          <a:prstGeom prst="rect">
            <a:avLst/>
          </a:prstGeom>
        </p:spPr>
        <p:txBody>
          <a:bodyPr lIns="0" tIns="0" rIns="0" bIns="0" rtlCol="0" anchor="t">
            <a:spAutoFit/>
          </a:bodyPr>
          <a:lstStyle/>
          <a:p>
            <a:pPr marL="463823" lvl="1" indent="-231911" algn="l">
              <a:lnSpc>
                <a:spcPts val="2234"/>
              </a:lnSpc>
              <a:buFont typeface="Arial"/>
              <a:buChar char="•"/>
            </a:pPr>
            <a:r>
              <a:rPr lang="en-US" sz="2148">
                <a:solidFill>
                  <a:srgbClr val="262B2B"/>
                </a:solidFill>
                <a:latin typeface="HK Grotesk Medium"/>
              </a:rPr>
              <a:t>Custom Software Solutions</a:t>
            </a:r>
          </a:p>
          <a:p>
            <a:pPr marL="463823" lvl="1" indent="-231911" algn="l">
              <a:lnSpc>
                <a:spcPts val="2234"/>
              </a:lnSpc>
              <a:buFont typeface="Arial"/>
              <a:buChar char="•"/>
            </a:pPr>
            <a:r>
              <a:rPr lang="en-US" sz="2148">
                <a:solidFill>
                  <a:srgbClr val="262B2B"/>
                </a:solidFill>
                <a:latin typeface="HK Grotesk"/>
              </a:rPr>
              <a:t>Mobile App Development</a:t>
            </a:r>
          </a:p>
          <a:p>
            <a:pPr marL="463823" lvl="1" indent="-231911" algn="l">
              <a:lnSpc>
                <a:spcPts val="2234"/>
              </a:lnSpc>
              <a:buFont typeface="Arial"/>
              <a:buChar char="•"/>
            </a:pPr>
            <a:r>
              <a:rPr lang="en-US" sz="2148">
                <a:solidFill>
                  <a:srgbClr val="262B2B"/>
                </a:solidFill>
                <a:latin typeface="HK Grotesk"/>
              </a:rPr>
              <a:t>Web Development</a:t>
            </a:r>
          </a:p>
          <a:p>
            <a:pPr marL="463823" lvl="1" indent="-231911" algn="l">
              <a:lnSpc>
                <a:spcPts val="2234"/>
              </a:lnSpc>
              <a:buFont typeface="Arial"/>
              <a:buChar char="•"/>
            </a:pPr>
            <a:r>
              <a:rPr lang="en-US" sz="2148">
                <a:solidFill>
                  <a:srgbClr val="262B2B"/>
                </a:solidFill>
                <a:latin typeface="HK Grotesk"/>
              </a:rPr>
              <a:t>Enterprise Software Solutions</a:t>
            </a:r>
          </a:p>
          <a:p>
            <a:pPr algn="l">
              <a:lnSpc>
                <a:spcPts val="2234"/>
              </a:lnSpc>
            </a:pPr>
            <a:endParaRPr lang="en-US" sz="2148">
              <a:solidFill>
                <a:srgbClr val="262B2B"/>
              </a:solidFill>
              <a:latin typeface="HK Grotesk"/>
            </a:endParaRPr>
          </a:p>
        </p:txBody>
      </p:sp>
      <p:sp>
        <p:nvSpPr>
          <p:cNvPr id="54" name="TextBox 54"/>
          <p:cNvSpPr txBox="1"/>
          <p:nvPr/>
        </p:nvSpPr>
        <p:spPr>
          <a:xfrm>
            <a:off x="1242060" y="4762010"/>
            <a:ext cx="2348090" cy="235166"/>
          </a:xfrm>
          <a:prstGeom prst="rect">
            <a:avLst/>
          </a:prstGeom>
        </p:spPr>
        <p:txBody>
          <a:bodyPr lIns="0" tIns="0" rIns="0" bIns="0" rtlCol="0" anchor="t">
            <a:spAutoFit/>
          </a:bodyPr>
          <a:lstStyle/>
          <a:p>
            <a:pPr algn="ctr">
              <a:lnSpc>
                <a:spcPts val="1861"/>
              </a:lnSpc>
              <a:spcBef>
                <a:spcPct val="0"/>
              </a:spcBef>
            </a:pPr>
            <a:r>
              <a:rPr lang="en-US" sz="1790">
                <a:solidFill>
                  <a:srgbClr val="FFFFFF"/>
                </a:solidFill>
                <a:latin typeface="HK Grotesk Semi-Bold"/>
              </a:rPr>
              <a:t>IT CONSULTING</a:t>
            </a:r>
          </a:p>
        </p:txBody>
      </p:sp>
      <p:sp>
        <p:nvSpPr>
          <p:cNvPr id="55" name="TextBox 55"/>
          <p:cNvSpPr txBox="1"/>
          <p:nvPr/>
        </p:nvSpPr>
        <p:spPr>
          <a:xfrm>
            <a:off x="1242060" y="6565229"/>
            <a:ext cx="2348090" cy="235166"/>
          </a:xfrm>
          <a:prstGeom prst="rect">
            <a:avLst/>
          </a:prstGeom>
        </p:spPr>
        <p:txBody>
          <a:bodyPr lIns="0" tIns="0" rIns="0" bIns="0" rtlCol="0" anchor="t">
            <a:spAutoFit/>
          </a:bodyPr>
          <a:lstStyle/>
          <a:p>
            <a:pPr algn="ctr">
              <a:lnSpc>
                <a:spcPts val="1861"/>
              </a:lnSpc>
              <a:spcBef>
                <a:spcPct val="0"/>
              </a:spcBef>
            </a:pPr>
            <a:r>
              <a:rPr lang="en-US" sz="1790">
                <a:solidFill>
                  <a:srgbClr val="FFFFFF"/>
                </a:solidFill>
                <a:latin typeface="HK Grotesk Semi-Bold"/>
              </a:rPr>
              <a:t>CYBERSECURITY</a:t>
            </a:r>
          </a:p>
        </p:txBody>
      </p:sp>
      <p:sp>
        <p:nvSpPr>
          <p:cNvPr id="56" name="TextBox 56"/>
          <p:cNvSpPr txBox="1"/>
          <p:nvPr/>
        </p:nvSpPr>
        <p:spPr>
          <a:xfrm>
            <a:off x="1242060" y="8128175"/>
            <a:ext cx="2348090" cy="917253"/>
          </a:xfrm>
          <a:prstGeom prst="rect">
            <a:avLst/>
          </a:prstGeom>
        </p:spPr>
        <p:txBody>
          <a:bodyPr lIns="0" tIns="0" rIns="0" bIns="0" rtlCol="0" anchor="t">
            <a:spAutoFit/>
          </a:bodyPr>
          <a:lstStyle/>
          <a:p>
            <a:pPr algn="ctr">
              <a:lnSpc>
                <a:spcPts val="1861"/>
              </a:lnSpc>
              <a:spcBef>
                <a:spcPct val="0"/>
              </a:spcBef>
            </a:pPr>
            <a:r>
              <a:rPr lang="en-US" sz="1790">
                <a:solidFill>
                  <a:srgbClr val="FFFFFF"/>
                </a:solidFill>
                <a:latin typeface="HK Grotesk Semi-Bold"/>
              </a:rPr>
              <a:t>MANAGED IT SERVICES</a:t>
            </a:r>
          </a:p>
          <a:p>
            <a:pPr algn="ctr">
              <a:lnSpc>
                <a:spcPts val="1861"/>
              </a:lnSpc>
              <a:spcBef>
                <a:spcPct val="0"/>
              </a:spcBef>
            </a:pPr>
            <a:endParaRPr lang="en-US" sz="1790">
              <a:solidFill>
                <a:srgbClr val="FFFFFF"/>
              </a:solidFill>
              <a:latin typeface="HK Grotesk Semi-Bold"/>
            </a:endParaRPr>
          </a:p>
          <a:p>
            <a:pPr algn="ctr">
              <a:lnSpc>
                <a:spcPts val="1861"/>
              </a:lnSpc>
              <a:spcBef>
                <a:spcPct val="0"/>
              </a:spcBef>
            </a:pPr>
            <a:endParaRPr lang="en-US" sz="1790">
              <a:solidFill>
                <a:srgbClr val="FFFFFF"/>
              </a:solidFill>
              <a:latin typeface="HK Grotesk Semi-Bold"/>
            </a:endParaRPr>
          </a:p>
        </p:txBody>
      </p:sp>
      <p:sp>
        <p:nvSpPr>
          <p:cNvPr id="57" name="TextBox 57"/>
          <p:cNvSpPr txBox="1"/>
          <p:nvPr/>
        </p:nvSpPr>
        <p:spPr>
          <a:xfrm>
            <a:off x="4325834" y="4598258"/>
            <a:ext cx="4818166" cy="1672429"/>
          </a:xfrm>
          <a:prstGeom prst="rect">
            <a:avLst/>
          </a:prstGeom>
        </p:spPr>
        <p:txBody>
          <a:bodyPr lIns="0" tIns="0" rIns="0" bIns="0" rtlCol="0" anchor="t">
            <a:spAutoFit/>
          </a:bodyPr>
          <a:lstStyle/>
          <a:p>
            <a:pPr marL="463823" lvl="1" indent="-231911" algn="l">
              <a:lnSpc>
                <a:spcPts val="2234"/>
              </a:lnSpc>
              <a:buFont typeface="Arial"/>
              <a:buChar char="•"/>
            </a:pPr>
            <a:r>
              <a:rPr lang="en-US" sz="2148">
                <a:solidFill>
                  <a:srgbClr val="262B2B"/>
                </a:solidFill>
                <a:latin typeface="HK Grotesk Medium"/>
              </a:rPr>
              <a:t>Digital Transformation Consulting</a:t>
            </a:r>
          </a:p>
          <a:p>
            <a:pPr marL="463823" lvl="1" indent="-231911" algn="l">
              <a:lnSpc>
                <a:spcPts val="2234"/>
              </a:lnSpc>
              <a:buFont typeface="Arial"/>
              <a:buChar char="•"/>
            </a:pPr>
            <a:r>
              <a:rPr lang="en-US" sz="2148">
                <a:solidFill>
                  <a:srgbClr val="262B2B"/>
                </a:solidFill>
                <a:latin typeface="HK Grotesk"/>
              </a:rPr>
              <a:t>IT Strategy and Planning</a:t>
            </a:r>
          </a:p>
          <a:p>
            <a:pPr marL="463823" lvl="1" indent="-231911" algn="l">
              <a:lnSpc>
                <a:spcPts val="2234"/>
              </a:lnSpc>
              <a:buFont typeface="Arial"/>
              <a:buChar char="•"/>
            </a:pPr>
            <a:r>
              <a:rPr lang="en-US" sz="2148">
                <a:solidFill>
                  <a:srgbClr val="262B2B"/>
                </a:solidFill>
                <a:latin typeface="HK Grotesk"/>
              </a:rPr>
              <a:t>Business Process Optimization</a:t>
            </a:r>
          </a:p>
          <a:p>
            <a:pPr marL="463823" lvl="1" indent="-231911" algn="l">
              <a:lnSpc>
                <a:spcPts val="2234"/>
              </a:lnSpc>
              <a:buFont typeface="Arial"/>
              <a:buChar char="•"/>
            </a:pPr>
            <a:r>
              <a:rPr lang="en-US" sz="2148">
                <a:solidFill>
                  <a:srgbClr val="262B2B"/>
                </a:solidFill>
                <a:latin typeface="HK Grotesk"/>
              </a:rPr>
              <a:t>IT Infrastructure Consulting</a:t>
            </a:r>
          </a:p>
          <a:p>
            <a:pPr algn="l">
              <a:lnSpc>
                <a:spcPts val="2234"/>
              </a:lnSpc>
            </a:pPr>
            <a:endParaRPr lang="en-US" sz="2148">
              <a:solidFill>
                <a:srgbClr val="262B2B"/>
              </a:solidFill>
              <a:latin typeface="HK Grotesk"/>
            </a:endParaRPr>
          </a:p>
          <a:p>
            <a:pPr algn="l">
              <a:lnSpc>
                <a:spcPts val="2234"/>
              </a:lnSpc>
            </a:pPr>
            <a:endParaRPr lang="en-US" sz="2148">
              <a:solidFill>
                <a:srgbClr val="262B2B"/>
              </a:solidFill>
              <a:latin typeface="HK Grotesk"/>
            </a:endParaRPr>
          </a:p>
        </p:txBody>
      </p:sp>
      <p:sp>
        <p:nvSpPr>
          <p:cNvPr id="58" name="TextBox 58"/>
          <p:cNvSpPr txBox="1"/>
          <p:nvPr/>
        </p:nvSpPr>
        <p:spPr>
          <a:xfrm>
            <a:off x="4325834" y="6518337"/>
            <a:ext cx="4818166" cy="1396204"/>
          </a:xfrm>
          <a:prstGeom prst="rect">
            <a:avLst/>
          </a:prstGeom>
        </p:spPr>
        <p:txBody>
          <a:bodyPr lIns="0" tIns="0" rIns="0" bIns="0" rtlCol="0" anchor="t">
            <a:spAutoFit/>
          </a:bodyPr>
          <a:lstStyle/>
          <a:p>
            <a:pPr marL="463823" lvl="1" indent="-231911" algn="l">
              <a:lnSpc>
                <a:spcPts val="2234"/>
              </a:lnSpc>
              <a:buFont typeface="Arial"/>
              <a:buChar char="•"/>
            </a:pPr>
            <a:r>
              <a:rPr lang="en-US" sz="2148">
                <a:solidFill>
                  <a:srgbClr val="262B2B"/>
                </a:solidFill>
                <a:latin typeface="HK Grotesk Medium"/>
              </a:rPr>
              <a:t>Vulnerability Assessments</a:t>
            </a:r>
          </a:p>
          <a:p>
            <a:pPr marL="463823" lvl="1" indent="-231911" algn="l">
              <a:lnSpc>
                <a:spcPts val="2234"/>
              </a:lnSpc>
              <a:buFont typeface="Arial"/>
              <a:buChar char="•"/>
            </a:pPr>
            <a:r>
              <a:rPr lang="en-US" sz="2148">
                <a:solidFill>
                  <a:srgbClr val="262B2B"/>
                </a:solidFill>
                <a:latin typeface="HK Grotesk"/>
              </a:rPr>
              <a:t>Threat Management</a:t>
            </a:r>
          </a:p>
          <a:p>
            <a:pPr marL="463823" lvl="1" indent="-231911" algn="l">
              <a:lnSpc>
                <a:spcPts val="2234"/>
              </a:lnSpc>
              <a:buFont typeface="Arial"/>
              <a:buChar char="•"/>
            </a:pPr>
            <a:r>
              <a:rPr lang="en-US" sz="2148">
                <a:solidFill>
                  <a:srgbClr val="262B2B"/>
                </a:solidFill>
                <a:latin typeface="HK Grotesk"/>
              </a:rPr>
              <a:t>Data Protection Services</a:t>
            </a:r>
          </a:p>
          <a:p>
            <a:pPr algn="l">
              <a:lnSpc>
                <a:spcPts val="2234"/>
              </a:lnSpc>
            </a:pPr>
            <a:endParaRPr lang="en-US" sz="2148">
              <a:solidFill>
                <a:srgbClr val="262B2B"/>
              </a:solidFill>
              <a:latin typeface="HK Grotesk"/>
            </a:endParaRPr>
          </a:p>
          <a:p>
            <a:pPr algn="l">
              <a:lnSpc>
                <a:spcPts val="2234"/>
              </a:lnSpc>
            </a:pPr>
            <a:endParaRPr lang="en-US" sz="2148">
              <a:solidFill>
                <a:srgbClr val="262B2B"/>
              </a:solidFill>
              <a:latin typeface="HK Grotesk"/>
            </a:endParaRPr>
          </a:p>
        </p:txBody>
      </p:sp>
      <p:sp>
        <p:nvSpPr>
          <p:cNvPr id="59" name="TextBox 59"/>
          <p:cNvSpPr txBox="1"/>
          <p:nvPr/>
        </p:nvSpPr>
        <p:spPr>
          <a:xfrm>
            <a:off x="4325834" y="8162191"/>
            <a:ext cx="4818166" cy="1672429"/>
          </a:xfrm>
          <a:prstGeom prst="rect">
            <a:avLst/>
          </a:prstGeom>
        </p:spPr>
        <p:txBody>
          <a:bodyPr lIns="0" tIns="0" rIns="0" bIns="0" rtlCol="0" anchor="t">
            <a:spAutoFit/>
          </a:bodyPr>
          <a:lstStyle/>
          <a:p>
            <a:pPr marL="463823" lvl="1" indent="-231911" algn="l">
              <a:lnSpc>
                <a:spcPts val="2234"/>
              </a:lnSpc>
              <a:buFont typeface="Arial"/>
              <a:buChar char="•"/>
            </a:pPr>
            <a:r>
              <a:rPr lang="en-US" sz="2148">
                <a:solidFill>
                  <a:srgbClr val="262B2B"/>
                </a:solidFill>
                <a:latin typeface="HK Grotesk Medium"/>
              </a:rPr>
              <a:t>IT Support and Maintenance</a:t>
            </a:r>
          </a:p>
          <a:p>
            <a:pPr marL="463823" lvl="1" indent="-231911" algn="l">
              <a:lnSpc>
                <a:spcPts val="2234"/>
              </a:lnSpc>
              <a:buFont typeface="Arial"/>
              <a:buChar char="•"/>
            </a:pPr>
            <a:r>
              <a:rPr lang="en-US" sz="2148">
                <a:solidFill>
                  <a:srgbClr val="262B2B"/>
                </a:solidFill>
                <a:latin typeface="HK Grotesk"/>
              </a:rPr>
              <a:t>Network Management</a:t>
            </a:r>
          </a:p>
          <a:p>
            <a:pPr marL="463823" lvl="1" indent="-231911" algn="l">
              <a:lnSpc>
                <a:spcPts val="2234"/>
              </a:lnSpc>
              <a:buFont typeface="Arial"/>
              <a:buChar char="•"/>
            </a:pPr>
            <a:r>
              <a:rPr lang="en-US" sz="2148">
                <a:solidFill>
                  <a:srgbClr val="262B2B"/>
                </a:solidFill>
                <a:latin typeface="HK Grotesk"/>
              </a:rPr>
              <a:t>System Monitoring</a:t>
            </a:r>
          </a:p>
          <a:p>
            <a:pPr marL="463823" lvl="1" indent="-231911" algn="l">
              <a:lnSpc>
                <a:spcPts val="2234"/>
              </a:lnSpc>
              <a:buFont typeface="Arial"/>
              <a:buChar char="•"/>
            </a:pPr>
            <a:r>
              <a:rPr lang="en-US" sz="2148">
                <a:solidFill>
                  <a:srgbClr val="262B2B"/>
                </a:solidFill>
                <a:latin typeface="HK Grotesk"/>
              </a:rPr>
              <a:t>Helpdesk Services</a:t>
            </a:r>
          </a:p>
          <a:p>
            <a:pPr marL="463823" lvl="1" indent="-231911" algn="l">
              <a:lnSpc>
                <a:spcPts val="2234"/>
              </a:lnSpc>
              <a:buFont typeface="Arial"/>
              <a:buChar char="•"/>
            </a:pPr>
            <a:r>
              <a:rPr lang="en-US" sz="2148">
                <a:solidFill>
                  <a:srgbClr val="262B2B"/>
                </a:solidFill>
                <a:latin typeface="HK Grotesk"/>
              </a:rPr>
              <a:t>Preventive &amp; Corrective</a:t>
            </a:r>
          </a:p>
          <a:p>
            <a:pPr algn="l">
              <a:lnSpc>
                <a:spcPts val="2234"/>
              </a:lnSpc>
            </a:pPr>
            <a:endParaRPr lang="en-US" sz="2148">
              <a:solidFill>
                <a:srgbClr val="262B2B"/>
              </a:solidFill>
              <a:latin typeface="HK Grotesk"/>
            </a:endParaRPr>
          </a:p>
        </p:txBody>
      </p:sp>
      <p:sp>
        <p:nvSpPr>
          <p:cNvPr id="60" name="TextBox 60"/>
          <p:cNvSpPr txBox="1"/>
          <p:nvPr/>
        </p:nvSpPr>
        <p:spPr>
          <a:xfrm>
            <a:off x="15090932" y="9009380"/>
            <a:ext cx="2168368" cy="248920"/>
          </a:xfrm>
          <a:prstGeom prst="rect">
            <a:avLst/>
          </a:prstGeom>
        </p:spPr>
        <p:txBody>
          <a:bodyPr lIns="0" tIns="0" rIns="0" bIns="0" rtlCol="0" anchor="t">
            <a:spAutoFit/>
          </a:bodyPr>
          <a:lstStyle/>
          <a:p>
            <a:pPr algn="r">
              <a:lnSpc>
                <a:spcPts val="1940"/>
              </a:lnSpc>
            </a:pPr>
            <a:r>
              <a:rPr lang="en-US" sz="2000">
                <a:solidFill>
                  <a:srgbClr val="FFFFFF"/>
                </a:solidFill>
                <a:latin typeface="Montserrat Medium"/>
              </a:rPr>
              <a:t>PAGE 04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63D4A"/>
        </a:solidFill>
        <a:effectLst/>
      </p:bgPr>
    </p:bg>
    <p:spTree>
      <p:nvGrpSpPr>
        <p:cNvPr id="1" name=""/>
        <p:cNvGrpSpPr/>
        <p:nvPr/>
      </p:nvGrpSpPr>
      <p:grpSpPr>
        <a:xfrm>
          <a:off x="0" y="0"/>
          <a:ext cx="0" cy="0"/>
          <a:chOff x="0" y="0"/>
          <a:chExt cx="0" cy="0"/>
        </a:xfrm>
      </p:grpSpPr>
      <p:sp>
        <p:nvSpPr>
          <p:cNvPr id="2" name="TextBox 2"/>
          <p:cNvSpPr txBox="1"/>
          <p:nvPr/>
        </p:nvSpPr>
        <p:spPr>
          <a:xfrm>
            <a:off x="10044773" y="2233729"/>
            <a:ext cx="6858986" cy="1052196"/>
          </a:xfrm>
          <a:prstGeom prst="rect">
            <a:avLst/>
          </a:prstGeom>
        </p:spPr>
        <p:txBody>
          <a:bodyPr lIns="0" tIns="0" rIns="0" bIns="0" rtlCol="0" anchor="t">
            <a:spAutoFit/>
          </a:bodyPr>
          <a:lstStyle/>
          <a:p>
            <a:pPr algn="l">
              <a:lnSpc>
                <a:spcPts val="7840"/>
              </a:lnSpc>
            </a:pPr>
            <a:r>
              <a:rPr lang="en-US" sz="8000">
                <a:solidFill>
                  <a:srgbClr val="FFFFFF"/>
                </a:solidFill>
                <a:latin typeface="HK Grotesk Bold"/>
              </a:rPr>
              <a:t>Client </a:t>
            </a:r>
            <a:r>
              <a:rPr lang="en-US" sz="8000">
                <a:solidFill>
                  <a:srgbClr val="2A9CD6"/>
                </a:solidFill>
                <a:latin typeface="HK Grotesk Bold"/>
              </a:rPr>
              <a:t>Kami</a:t>
            </a:r>
          </a:p>
        </p:txBody>
      </p:sp>
      <p:sp>
        <p:nvSpPr>
          <p:cNvPr id="3" name="TextBox 3"/>
          <p:cNvSpPr txBox="1"/>
          <p:nvPr/>
        </p:nvSpPr>
        <p:spPr>
          <a:xfrm>
            <a:off x="10044773" y="3336116"/>
            <a:ext cx="6435209" cy="3927475"/>
          </a:xfrm>
          <a:prstGeom prst="rect">
            <a:avLst/>
          </a:prstGeom>
        </p:spPr>
        <p:txBody>
          <a:bodyPr lIns="0" tIns="0" rIns="0" bIns="0" rtlCol="0" anchor="t">
            <a:spAutoFit/>
          </a:bodyPr>
          <a:lstStyle/>
          <a:p>
            <a:pPr algn="just">
              <a:lnSpc>
                <a:spcPts val="3499"/>
              </a:lnSpc>
            </a:pPr>
            <a:r>
              <a:rPr lang="en-US" sz="2499">
                <a:solidFill>
                  <a:srgbClr val="FFFFFF"/>
                </a:solidFill>
                <a:latin typeface="HK Grotesk Medium"/>
              </a:rPr>
              <a:t>Kami memiliki kehormatan untuk bekerja dengan berbagai klien dari berbagai industri, termasuk keuangan, kesehatan, ritel, pendidikan, dan sektor pemerintahan. </a:t>
            </a:r>
          </a:p>
          <a:p>
            <a:pPr algn="just">
              <a:lnSpc>
                <a:spcPts val="3499"/>
              </a:lnSpc>
            </a:pPr>
            <a:endParaRPr lang="en-US" sz="2499">
              <a:solidFill>
                <a:srgbClr val="FFFFFF"/>
              </a:solidFill>
              <a:latin typeface="HK Grotesk Medium"/>
            </a:endParaRPr>
          </a:p>
          <a:p>
            <a:pPr algn="just">
              <a:lnSpc>
                <a:spcPts val="3499"/>
              </a:lnSpc>
              <a:spcBef>
                <a:spcPct val="0"/>
              </a:spcBef>
            </a:pPr>
            <a:r>
              <a:rPr lang="en-US" sz="2499">
                <a:solidFill>
                  <a:srgbClr val="FFFFFF"/>
                </a:solidFill>
                <a:latin typeface="HK Grotesk Medium"/>
              </a:rPr>
              <a:t>Portofolio klien kami mencakup baik UKM maupun perusahaan besar, mencerminkan fleksibilitas dan kemampuan kami untuk menangani proyek dengan skala apapun.</a:t>
            </a:r>
          </a:p>
        </p:txBody>
      </p:sp>
      <p:sp>
        <p:nvSpPr>
          <p:cNvPr id="4" name="Freeform 4"/>
          <p:cNvSpPr/>
          <p:nvPr/>
        </p:nvSpPr>
        <p:spPr>
          <a:xfrm>
            <a:off x="-1584027" y="-2359161"/>
            <a:ext cx="11378141" cy="9125414"/>
          </a:xfrm>
          <a:custGeom>
            <a:avLst/>
            <a:gdLst/>
            <a:ahLst/>
            <a:cxnLst/>
            <a:rect l="l" t="t" r="r" b="b"/>
            <a:pathLst>
              <a:path w="11378141" h="9125414">
                <a:moveTo>
                  <a:pt x="0" y="0"/>
                </a:moveTo>
                <a:lnTo>
                  <a:pt x="11378141" y="0"/>
                </a:lnTo>
                <a:lnTo>
                  <a:pt x="11378141" y="9125414"/>
                </a:lnTo>
                <a:lnTo>
                  <a:pt x="0" y="9125414"/>
                </a:lnTo>
                <a:lnTo>
                  <a:pt x="0" y="0"/>
                </a:lnTo>
                <a:close/>
              </a:path>
            </a:pathLst>
          </a:custGeom>
          <a:blipFill>
            <a:blip r:embed="rId2"/>
            <a:stretch>
              <a:fillRect l="-8453" t="-283" b="-7333"/>
            </a:stretch>
          </a:blipFill>
        </p:spPr>
      </p:sp>
      <p:grpSp>
        <p:nvGrpSpPr>
          <p:cNvPr id="5" name="Group 5"/>
          <p:cNvGrpSpPr/>
          <p:nvPr/>
        </p:nvGrpSpPr>
        <p:grpSpPr>
          <a:xfrm>
            <a:off x="-1584027" y="-903452"/>
            <a:ext cx="10090694" cy="4959912"/>
            <a:chOff x="0" y="0"/>
            <a:chExt cx="2844736" cy="1398283"/>
          </a:xfrm>
        </p:grpSpPr>
        <p:sp>
          <p:nvSpPr>
            <p:cNvPr id="6" name="Freeform 6"/>
            <p:cNvSpPr/>
            <p:nvPr/>
          </p:nvSpPr>
          <p:spPr>
            <a:xfrm>
              <a:off x="0" y="0"/>
              <a:ext cx="2844673" cy="1398270"/>
            </a:xfrm>
            <a:custGeom>
              <a:avLst/>
              <a:gdLst/>
              <a:ahLst/>
              <a:cxnLst/>
              <a:rect l="l" t="t" r="r" b="b"/>
              <a:pathLst>
                <a:path w="2844673" h="1398270">
                  <a:moveTo>
                    <a:pt x="0" y="0"/>
                  </a:moveTo>
                  <a:lnTo>
                    <a:pt x="962660" y="962152"/>
                  </a:lnTo>
                  <a:lnTo>
                    <a:pt x="1382776" y="1381887"/>
                  </a:lnTo>
                  <a:cubicBezTo>
                    <a:pt x="1393825" y="1392809"/>
                    <a:pt x="1408176" y="1398270"/>
                    <a:pt x="1422527" y="1398270"/>
                  </a:cubicBezTo>
                  <a:cubicBezTo>
                    <a:pt x="1436878" y="1398270"/>
                    <a:pt x="1451229" y="1392809"/>
                    <a:pt x="1462151" y="1381887"/>
                  </a:cubicBezTo>
                  <a:lnTo>
                    <a:pt x="1626616" y="1217422"/>
                  </a:lnTo>
                  <a:lnTo>
                    <a:pt x="2844673" y="0"/>
                  </a:lnTo>
                  <a:close/>
                </a:path>
              </a:pathLst>
            </a:custGeom>
            <a:blipFill>
              <a:blip r:embed="rId3"/>
              <a:stretch>
                <a:fillRect t="-18089" b="-18089"/>
              </a:stretch>
            </a:blipFill>
          </p:spPr>
        </p:sp>
      </p:grpSp>
      <p:grpSp>
        <p:nvGrpSpPr>
          <p:cNvPr id="7" name="Group 7"/>
          <p:cNvGrpSpPr/>
          <p:nvPr/>
        </p:nvGrpSpPr>
        <p:grpSpPr>
          <a:xfrm>
            <a:off x="1243246" y="7263591"/>
            <a:ext cx="6405727" cy="1081921"/>
            <a:chOff x="0" y="0"/>
            <a:chExt cx="8540969" cy="1442562"/>
          </a:xfrm>
        </p:grpSpPr>
        <p:grpSp>
          <p:nvGrpSpPr>
            <p:cNvPr id="8" name="Group 8"/>
            <p:cNvGrpSpPr/>
            <p:nvPr/>
          </p:nvGrpSpPr>
          <p:grpSpPr>
            <a:xfrm>
              <a:off x="177327" y="209002"/>
              <a:ext cx="8275214" cy="1175810"/>
              <a:chOff x="0" y="0"/>
              <a:chExt cx="1259225" cy="178921"/>
            </a:xfrm>
          </p:grpSpPr>
          <p:sp>
            <p:nvSpPr>
              <p:cNvPr id="9" name="Freeform 9"/>
              <p:cNvSpPr/>
              <p:nvPr/>
            </p:nvSpPr>
            <p:spPr>
              <a:xfrm>
                <a:off x="0" y="0"/>
                <a:ext cx="1259224" cy="178921"/>
              </a:xfrm>
              <a:custGeom>
                <a:avLst/>
                <a:gdLst/>
                <a:ahLst/>
                <a:cxnLst/>
                <a:rect l="l" t="t" r="r" b="b"/>
                <a:pathLst>
                  <a:path w="1259224" h="178921">
                    <a:moveTo>
                      <a:pt x="0" y="0"/>
                    </a:moveTo>
                    <a:lnTo>
                      <a:pt x="1259224" y="0"/>
                    </a:lnTo>
                    <a:lnTo>
                      <a:pt x="1259224" y="178921"/>
                    </a:lnTo>
                    <a:lnTo>
                      <a:pt x="0" y="178921"/>
                    </a:lnTo>
                    <a:close/>
                  </a:path>
                </a:pathLst>
              </a:custGeom>
              <a:solidFill>
                <a:srgbClr val="FDBA1E"/>
              </a:solidFill>
              <a:ln cap="sq">
                <a:noFill/>
                <a:prstDash val="solid"/>
                <a:miter/>
              </a:ln>
            </p:spPr>
          </p:sp>
          <p:sp>
            <p:nvSpPr>
              <p:cNvPr id="10" name="TextBox 10"/>
              <p:cNvSpPr txBox="1"/>
              <p:nvPr/>
            </p:nvSpPr>
            <p:spPr>
              <a:xfrm>
                <a:off x="0" y="-57150"/>
                <a:ext cx="1259225" cy="236071"/>
              </a:xfrm>
              <a:prstGeom prst="rect">
                <a:avLst/>
              </a:prstGeom>
            </p:spPr>
            <p:txBody>
              <a:bodyPr lIns="50800" tIns="50800" rIns="50800" bIns="50800" rtlCol="0" anchor="ctr"/>
              <a:lstStyle/>
              <a:p>
                <a:pPr marL="0" lvl="0" indent="0" algn="ctr">
                  <a:lnSpc>
                    <a:spcPts val="3500"/>
                  </a:lnSpc>
                  <a:spcBef>
                    <a:spcPct val="0"/>
                  </a:spcBef>
                </a:pPr>
                <a:endParaRPr/>
              </a:p>
            </p:txBody>
          </p:sp>
        </p:grpSp>
        <p:sp>
          <p:nvSpPr>
            <p:cNvPr id="11" name="Freeform 11"/>
            <p:cNvSpPr/>
            <p:nvPr/>
          </p:nvSpPr>
          <p:spPr>
            <a:xfrm>
              <a:off x="0" y="0"/>
              <a:ext cx="2200166" cy="1442562"/>
            </a:xfrm>
            <a:custGeom>
              <a:avLst/>
              <a:gdLst/>
              <a:ahLst/>
              <a:cxnLst/>
              <a:rect l="l" t="t" r="r" b="b"/>
              <a:pathLst>
                <a:path w="2200166" h="1442562">
                  <a:moveTo>
                    <a:pt x="0" y="0"/>
                  </a:moveTo>
                  <a:lnTo>
                    <a:pt x="2200166" y="0"/>
                  </a:lnTo>
                  <a:lnTo>
                    <a:pt x="2200166" y="1442562"/>
                  </a:lnTo>
                  <a:lnTo>
                    <a:pt x="0" y="1442562"/>
                  </a:lnTo>
                  <a:lnTo>
                    <a:pt x="0" y="0"/>
                  </a:lnTo>
                  <a:close/>
                </a:path>
              </a:pathLst>
            </a:custGeom>
            <a:blipFill>
              <a:blip r:embed="rId4"/>
              <a:stretch>
                <a:fillRect/>
              </a:stretch>
            </a:blipFill>
          </p:spPr>
        </p:sp>
        <p:sp>
          <p:nvSpPr>
            <p:cNvPr id="12" name="TextBox 12"/>
            <p:cNvSpPr txBox="1"/>
            <p:nvPr/>
          </p:nvSpPr>
          <p:spPr>
            <a:xfrm>
              <a:off x="88900" y="401060"/>
              <a:ext cx="8452069" cy="678392"/>
            </a:xfrm>
            <a:prstGeom prst="rect">
              <a:avLst/>
            </a:prstGeom>
          </p:spPr>
          <p:txBody>
            <a:bodyPr lIns="0" tIns="0" rIns="0" bIns="0" rtlCol="0" anchor="t">
              <a:spAutoFit/>
            </a:bodyPr>
            <a:lstStyle/>
            <a:p>
              <a:pPr marL="0" lvl="0" indent="0" algn="ctr">
                <a:lnSpc>
                  <a:spcPts val="3849"/>
                </a:lnSpc>
                <a:spcBef>
                  <a:spcPct val="0"/>
                </a:spcBef>
              </a:pPr>
              <a:r>
                <a:rPr lang="en-US" sz="3499">
                  <a:solidFill>
                    <a:srgbClr val="0F294C"/>
                  </a:solidFill>
                  <a:latin typeface="Quicksand Medium"/>
                </a:rPr>
                <a:t>          Technology Indonesia</a:t>
              </a:r>
            </a:p>
          </p:txBody>
        </p:sp>
      </p:grpSp>
      <p:sp>
        <p:nvSpPr>
          <p:cNvPr id="13" name="TextBox 13"/>
          <p:cNvSpPr txBox="1"/>
          <p:nvPr/>
        </p:nvSpPr>
        <p:spPr>
          <a:xfrm>
            <a:off x="15090932" y="9009380"/>
            <a:ext cx="2168368" cy="248920"/>
          </a:xfrm>
          <a:prstGeom prst="rect">
            <a:avLst/>
          </a:prstGeom>
        </p:spPr>
        <p:txBody>
          <a:bodyPr lIns="0" tIns="0" rIns="0" bIns="0" rtlCol="0" anchor="t">
            <a:spAutoFit/>
          </a:bodyPr>
          <a:lstStyle/>
          <a:p>
            <a:pPr algn="r">
              <a:lnSpc>
                <a:spcPts val="1940"/>
              </a:lnSpc>
            </a:pPr>
            <a:r>
              <a:rPr lang="en-US" sz="2000">
                <a:solidFill>
                  <a:srgbClr val="FFFFFF"/>
                </a:solidFill>
                <a:latin typeface="Montserrat Medium"/>
              </a:rPr>
              <a:t>PAGE 05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13873" y="2514885"/>
            <a:ext cx="7329153" cy="491490"/>
          </a:xfrm>
          <a:prstGeom prst="rect">
            <a:avLst/>
          </a:prstGeom>
        </p:spPr>
        <p:txBody>
          <a:bodyPr lIns="0" tIns="0" rIns="0" bIns="0" rtlCol="0" anchor="t">
            <a:spAutoFit/>
          </a:bodyPr>
          <a:lstStyle/>
          <a:p>
            <a:pPr marL="0" lvl="0" indent="0" algn="l">
              <a:lnSpc>
                <a:spcPts val="3600"/>
              </a:lnSpc>
              <a:spcBef>
                <a:spcPct val="0"/>
              </a:spcBef>
            </a:pPr>
            <a:r>
              <a:rPr lang="en-US" sz="3600">
                <a:solidFill>
                  <a:srgbClr val="000000"/>
                </a:solidFill>
                <a:latin typeface="Montserrat Classic Bold"/>
              </a:rPr>
              <a:t>Dapen Bank Rakyat Indonesia</a:t>
            </a:r>
          </a:p>
        </p:txBody>
      </p:sp>
      <p:sp>
        <p:nvSpPr>
          <p:cNvPr id="3" name="TextBox 3"/>
          <p:cNvSpPr txBox="1"/>
          <p:nvPr/>
        </p:nvSpPr>
        <p:spPr>
          <a:xfrm>
            <a:off x="2540225" y="5432799"/>
            <a:ext cx="6183066" cy="491490"/>
          </a:xfrm>
          <a:prstGeom prst="rect">
            <a:avLst/>
          </a:prstGeom>
        </p:spPr>
        <p:txBody>
          <a:bodyPr lIns="0" tIns="0" rIns="0" bIns="0" rtlCol="0" anchor="t">
            <a:spAutoFit/>
          </a:bodyPr>
          <a:lstStyle/>
          <a:p>
            <a:pPr marL="0" lvl="0" indent="0" algn="l">
              <a:lnSpc>
                <a:spcPts val="3600"/>
              </a:lnSpc>
              <a:spcBef>
                <a:spcPct val="0"/>
              </a:spcBef>
            </a:pPr>
            <a:r>
              <a:rPr lang="en-US" sz="3600">
                <a:solidFill>
                  <a:srgbClr val="000000"/>
                </a:solidFill>
                <a:latin typeface="Montserrat Classic Bold"/>
              </a:rPr>
              <a:t>Pacific Place Mall Jakarta</a:t>
            </a:r>
          </a:p>
        </p:txBody>
      </p:sp>
      <p:sp>
        <p:nvSpPr>
          <p:cNvPr id="4" name="TextBox 4"/>
          <p:cNvSpPr txBox="1"/>
          <p:nvPr/>
        </p:nvSpPr>
        <p:spPr>
          <a:xfrm>
            <a:off x="2540225" y="3044475"/>
            <a:ext cx="7329153" cy="327660"/>
          </a:xfrm>
          <a:prstGeom prst="rect">
            <a:avLst/>
          </a:prstGeom>
        </p:spPr>
        <p:txBody>
          <a:bodyPr lIns="0" tIns="0" rIns="0" bIns="0" rtlCol="0" anchor="t">
            <a:spAutoFit/>
          </a:bodyPr>
          <a:lstStyle/>
          <a:p>
            <a:pPr marL="0" lvl="0" indent="0" algn="just">
              <a:lnSpc>
                <a:spcPts val="2400"/>
              </a:lnSpc>
              <a:spcBef>
                <a:spcPct val="0"/>
              </a:spcBef>
            </a:pPr>
            <a:r>
              <a:rPr lang="en-US" sz="2400">
                <a:solidFill>
                  <a:srgbClr val="000000"/>
                </a:solidFill>
                <a:latin typeface="Montserrat Classic"/>
              </a:rPr>
              <a:t>Firewall &amp; Network Infrastructure</a:t>
            </a:r>
          </a:p>
        </p:txBody>
      </p:sp>
      <p:sp>
        <p:nvSpPr>
          <p:cNvPr id="5" name="TextBox 5"/>
          <p:cNvSpPr txBox="1"/>
          <p:nvPr/>
        </p:nvSpPr>
        <p:spPr>
          <a:xfrm>
            <a:off x="2540225" y="6068483"/>
            <a:ext cx="7329153" cy="327660"/>
          </a:xfrm>
          <a:prstGeom prst="rect">
            <a:avLst/>
          </a:prstGeom>
        </p:spPr>
        <p:txBody>
          <a:bodyPr lIns="0" tIns="0" rIns="0" bIns="0" rtlCol="0" anchor="t">
            <a:spAutoFit/>
          </a:bodyPr>
          <a:lstStyle/>
          <a:p>
            <a:pPr marL="0" lvl="0" indent="0" algn="just">
              <a:lnSpc>
                <a:spcPts val="2400"/>
              </a:lnSpc>
              <a:spcBef>
                <a:spcPct val="0"/>
              </a:spcBef>
            </a:pPr>
            <a:r>
              <a:rPr lang="en-US" sz="2400">
                <a:solidFill>
                  <a:srgbClr val="000000"/>
                </a:solidFill>
                <a:latin typeface="Montserrat Classic"/>
              </a:rPr>
              <a:t>Electrical Cable Installation</a:t>
            </a:r>
          </a:p>
        </p:txBody>
      </p:sp>
      <p:sp>
        <p:nvSpPr>
          <p:cNvPr id="6" name="TextBox 6"/>
          <p:cNvSpPr txBox="1"/>
          <p:nvPr/>
        </p:nvSpPr>
        <p:spPr>
          <a:xfrm>
            <a:off x="2540225" y="6674953"/>
            <a:ext cx="6402855" cy="491490"/>
          </a:xfrm>
          <a:prstGeom prst="rect">
            <a:avLst/>
          </a:prstGeom>
        </p:spPr>
        <p:txBody>
          <a:bodyPr lIns="0" tIns="0" rIns="0" bIns="0" rtlCol="0" anchor="t">
            <a:spAutoFit/>
          </a:bodyPr>
          <a:lstStyle/>
          <a:p>
            <a:pPr marL="0" lvl="0" indent="0" algn="l">
              <a:lnSpc>
                <a:spcPts val="3600"/>
              </a:lnSpc>
              <a:spcBef>
                <a:spcPct val="0"/>
              </a:spcBef>
            </a:pPr>
            <a:r>
              <a:rPr lang="en-US" sz="3600">
                <a:solidFill>
                  <a:srgbClr val="000000"/>
                </a:solidFill>
                <a:latin typeface="Montserrat Classic Bold"/>
              </a:rPr>
              <a:t>Rumah Sakit Hermina</a:t>
            </a:r>
          </a:p>
        </p:txBody>
      </p:sp>
      <p:sp>
        <p:nvSpPr>
          <p:cNvPr id="7" name="TextBox 7"/>
          <p:cNvSpPr txBox="1"/>
          <p:nvPr/>
        </p:nvSpPr>
        <p:spPr>
          <a:xfrm>
            <a:off x="2540225" y="7353812"/>
            <a:ext cx="7329153" cy="327660"/>
          </a:xfrm>
          <a:prstGeom prst="rect">
            <a:avLst/>
          </a:prstGeom>
        </p:spPr>
        <p:txBody>
          <a:bodyPr lIns="0" tIns="0" rIns="0" bIns="0" rtlCol="0" anchor="t">
            <a:spAutoFit/>
          </a:bodyPr>
          <a:lstStyle/>
          <a:p>
            <a:pPr marL="0" lvl="0" indent="0" algn="just">
              <a:lnSpc>
                <a:spcPts val="2400"/>
              </a:lnSpc>
              <a:spcBef>
                <a:spcPct val="0"/>
              </a:spcBef>
            </a:pPr>
            <a:r>
              <a:rPr lang="en-US" sz="2400">
                <a:solidFill>
                  <a:srgbClr val="000000"/>
                </a:solidFill>
                <a:latin typeface="Montserrat Classic"/>
              </a:rPr>
              <a:t>Server &amp; Network Infrastructure</a:t>
            </a:r>
          </a:p>
        </p:txBody>
      </p:sp>
      <p:grpSp>
        <p:nvGrpSpPr>
          <p:cNvPr id="8" name="Group 8"/>
          <p:cNvGrpSpPr/>
          <p:nvPr/>
        </p:nvGrpSpPr>
        <p:grpSpPr>
          <a:xfrm>
            <a:off x="1378303" y="2524955"/>
            <a:ext cx="847179" cy="84717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AE50"/>
            </a:solidFill>
          </p:spPr>
        </p:sp>
        <p:sp>
          <p:nvSpPr>
            <p:cNvPr id="10" name="TextBox 10"/>
            <p:cNvSpPr txBox="1"/>
            <p:nvPr/>
          </p:nvSpPr>
          <p:spPr>
            <a:xfrm>
              <a:off x="76200" y="114300"/>
              <a:ext cx="660400" cy="622300"/>
            </a:xfrm>
            <a:prstGeom prst="rect">
              <a:avLst/>
            </a:prstGeom>
          </p:spPr>
          <p:txBody>
            <a:bodyPr lIns="50800" tIns="50800" rIns="50800" bIns="50800" rtlCol="0" anchor="ctr"/>
            <a:lstStyle/>
            <a:p>
              <a:pPr algn="ctr">
                <a:lnSpc>
                  <a:spcPts val="2400"/>
                </a:lnSpc>
              </a:pPr>
              <a:endParaRPr/>
            </a:p>
          </p:txBody>
        </p:sp>
      </p:grpSp>
      <p:grpSp>
        <p:nvGrpSpPr>
          <p:cNvPr id="11" name="Group 11"/>
          <p:cNvGrpSpPr/>
          <p:nvPr/>
        </p:nvGrpSpPr>
        <p:grpSpPr>
          <a:xfrm>
            <a:off x="10155128" y="0"/>
            <a:ext cx="8540552" cy="10287000"/>
            <a:chOff x="0" y="0"/>
            <a:chExt cx="2249364" cy="2709333"/>
          </a:xfrm>
        </p:grpSpPr>
        <p:sp>
          <p:nvSpPr>
            <p:cNvPr id="12" name="Freeform 12"/>
            <p:cNvSpPr/>
            <p:nvPr/>
          </p:nvSpPr>
          <p:spPr>
            <a:xfrm>
              <a:off x="0" y="0"/>
              <a:ext cx="2249363" cy="2709333"/>
            </a:xfrm>
            <a:custGeom>
              <a:avLst/>
              <a:gdLst/>
              <a:ahLst/>
              <a:cxnLst/>
              <a:rect l="l" t="t" r="r" b="b"/>
              <a:pathLst>
                <a:path w="2249363" h="2709333">
                  <a:moveTo>
                    <a:pt x="0" y="0"/>
                  </a:moveTo>
                  <a:lnTo>
                    <a:pt x="2249363" y="0"/>
                  </a:lnTo>
                  <a:lnTo>
                    <a:pt x="2249363" y="2709333"/>
                  </a:lnTo>
                  <a:lnTo>
                    <a:pt x="0" y="2709333"/>
                  </a:lnTo>
                  <a:close/>
                </a:path>
              </a:pathLst>
            </a:custGeom>
            <a:solidFill>
              <a:srgbClr val="00227C"/>
            </a:solidFill>
          </p:spPr>
        </p:sp>
        <p:sp>
          <p:nvSpPr>
            <p:cNvPr id="13" name="TextBox 13"/>
            <p:cNvSpPr txBox="1"/>
            <p:nvPr/>
          </p:nvSpPr>
          <p:spPr>
            <a:xfrm>
              <a:off x="0" y="-9525"/>
              <a:ext cx="2249364" cy="2718858"/>
            </a:xfrm>
            <a:prstGeom prst="rect">
              <a:avLst/>
            </a:prstGeom>
          </p:spPr>
          <p:txBody>
            <a:bodyPr lIns="50800" tIns="50800" rIns="50800" bIns="50800" rtlCol="0" anchor="ctr"/>
            <a:lstStyle/>
            <a:p>
              <a:pPr algn="ctr">
                <a:lnSpc>
                  <a:spcPts val="2440"/>
                </a:lnSpc>
              </a:pPr>
              <a:endParaRPr/>
            </a:p>
          </p:txBody>
        </p:sp>
      </p:grpSp>
      <p:grpSp>
        <p:nvGrpSpPr>
          <p:cNvPr id="14" name="Group 14"/>
          <p:cNvGrpSpPr/>
          <p:nvPr/>
        </p:nvGrpSpPr>
        <p:grpSpPr>
          <a:xfrm>
            <a:off x="10960588" y="0"/>
            <a:ext cx="7327412" cy="10287000"/>
            <a:chOff x="0" y="0"/>
            <a:chExt cx="9769883" cy="13716000"/>
          </a:xfrm>
        </p:grpSpPr>
        <p:pic>
          <p:nvPicPr>
            <p:cNvPr id="15" name="Picture 15"/>
            <p:cNvPicPr>
              <a:picLocks noChangeAspect="1"/>
            </p:cNvPicPr>
            <p:nvPr/>
          </p:nvPicPr>
          <p:blipFill>
            <a:blip r:embed="rId2"/>
            <a:srcRect t="3144" b="3144"/>
            <a:stretch>
              <a:fillRect/>
            </a:stretch>
          </p:blipFill>
          <p:spPr>
            <a:xfrm>
              <a:off x="0" y="0"/>
              <a:ext cx="9769883" cy="13716000"/>
            </a:xfrm>
            <a:prstGeom prst="rect">
              <a:avLst/>
            </a:prstGeom>
          </p:spPr>
        </p:pic>
      </p:grpSp>
      <p:sp>
        <p:nvSpPr>
          <p:cNvPr id="16" name="TextBox 16"/>
          <p:cNvSpPr txBox="1"/>
          <p:nvPr/>
        </p:nvSpPr>
        <p:spPr>
          <a:xfrm>
            <a:off x="1341023" y="1305398"/>
            <a:ext cx="5946932" cy="777875"/>
          </a:xfrm>
          <a:prstGeom prst="rect">
            <a:avLst/>
          </a:prstGeom>
        </p:spPr>
        <p:txBody>
          <a:bodyPr lIns="0" tIns="0" rIns="0" bIns="0" rtlCol="0" anchor="t">
            <a:spAutoFit/>
          </a:bodyPr>
          <a:lstStyle/>
          <a:p>
            <a:pPr algn="l">
              <a:lnSpc>
                <a:spcPts val="6100"/>
              </a:lnSpc>
              <a:spcBef>
                <a:spcPct val="0"/>
              </a:spcBef>
            </a:pPr>
            <a:r>
              <a:rPr lang="en-US" sz="5000">
                <a:solidFill>
                  <a:srgbClr val="00227C"/>
                </a:solidFill>
                <a:latin typeface="Montserrat Classic Bold"/>
              </a:rPr>
              <a:t>Project Kami</a:t>
            </a:r>
          </a:p>
        </p:txBody>
      </p:sp>
      <p:grpSp>
        <p:nvGrpSpPr>
          <p:cNvPr id="17" name="Group 17"/>
          <p:cNvGrpSpPr/>
          <p:nvPr/>
        </p:nvGrpSpPr>
        <p:grpSpPr>
          <a:xfrm>
            <a:off x="1028700" y="-238037"/>
            <a:ext cx="8545904" cy="1971872"/>
            <a:chOff x="0" y="0"/>
            <a:chExt cx="11394539" cy="2629163"/>
          </a:xfrm>
        </p:grpSpPr>
        <p:sp>
          <p:nvSpPr>
            <p:cNvPr id="18" name="Freeform 18"/>
            <p:cNvSpPr/>
            <p:nvPr/>
          </p:nvSpPr>
          <p:spPr>
            <a:xfrm>
              <a:off x="0" y="0"/>
              <a:ext cx="4009946" cy="2629163"/>
            </a:xfrm>
            <a:custGeom>
              <a:avLst/>
              <a:gdLst/>
              <a:ahLst/>
              <a:cxnLst/>
              <a:rect l="l" t="t" r="r" b="b"/>
              <a:pathLst>
                <a:path w="4009946" h="2629163">
                  <a:moveTo>
                    <a:pt x="0" y="0"/>
                  </a:moveTo>
                  <a:lnTo>
                    <a:pt x="4009946" y="0"/>
                  </a:lnTo>
                  <a:lnTo>
                    <a:pt x="4009946" y="2629163"/>
                  </a:lnTo>
                  <a:lnTo>
                    <a:pt x="0" y="2629163"/>
                  </a:lnTo>
                  <a:lnTo>
                    <a:pt x="0" y="0"/>
                  </a:lnTo>
                  <a:close/>
                </a:path>
              </a:pathLst>
            </a:custGeom>
            <a:blipFill>
              <a:blip r:embed="rId3"/>
              <a:stretch>
                <a:fillRect/>
              </a:stretch>
            </a:blipFill>
          </p:spPr>
        </p:sp>
        <p:sp>
          <p:nvSpPr>
            <p:cNvPr id="19" name="TextBox 19"/>
            <p:cNvSpPr txBox="1"/>
            <p:nvPr/>
          </p:nvSpPr>
          <p:spPr>
            <a:xfrm>
              <a:off x="1381616" y="972020"/>
              <a:ext cx="10012923" cy="799423"/>
            </a:xfrm>
            <a:prstGeom prst="rect">
              <a:avLst/>
            </a:prstGeom>
          </p:spPr>
          <p:txBody>
            <a:bodyPr lIns="0" tIns="0" rIns="0" bIns="0" rtlCol="0" anchor="t">
              <a:spAutoFit/>
            </a:bodyPr>
            <a:lstStyle/>
            <a:p>
              <a:pPr marL="0" lvl="0" indent="0" algn="ctr">
                <a:lnSpc>
                  <a:spcPts val="4560"/>
                </a:lnSpc>
                <a:spcBef>
                  <a:spcPct val="0"/>
                </a:spcBef>
              </a:pPr>
              <a:r>
                <a:rPr lang="en-US" sz="4146">
                  <a:solidFill>
                    <a:srgbClr val="0F294C"/>
                  </a:solidFill>
                  <a:latin typeface="Quicksand Medium"/>
                </a:rPr>
                <a:t>          Technology Indonesia</a:t>
              </a:r>
            </a:p>
          </p:txBody>
        </p:sp>
      </p:grpSp>
      <p:grpSp>
        <p:nvGrpSpPr>
          <p:cNvPr id="20" name="Group 20"/>
          <p:cNvGrpSpPr/>
          <p:nvPr/>
        </p:nvGrpSpPr>
        <p:grpSpPr>
          <a:xfrm>
            <a:off x="1378303" y="3880090"/>
            <a:ext cx="847179" cy="847179"/>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AE50"/>
            </a:solidFill>
          </p:spPr>
        </p:sp>
        <p:sp>
          <p:nvSpPr>
            <p:cNvPr id="22" name="TextBox 22"/>
            <p:cNvSpPr txBox="1"/>
            <p:nvPr/>
          </p:nvSpPr>
          <p:spPr>
            <a:xfrm>
              <a:off x="76200" y="114300"/>
              <a:ext cx="660400" cy="622300"/>
            </a:xfrm>
            <a:prstGeom prst="rect">
              <a:avLst/>
            </a:prstGeom>
          </p:spPr>
          <p:txBody>
            <a:bodyPr lIns="50800" tIns="50800" rIns="50800" bIns="50800" rtlCol="0" anchor="ctr"/>
            <a:lstStyle/>
            <a:p>
              <a:pPr algn="ctr">
                <a:lnSpc>
                  <a:spcPts val="2400"/>
                </a:lnSpc>
              </a:pPr>
              <a:endParaRPr/>
            </a:p>
          </p:txBody>
        </p:sp>
      </p:grpSp>
      <p:sp>
        <p:nvSpPr>
          <p:cNvPr id="23" name="TextBox 23"/>
          <p:cNvSpPr txBox="1"/>
          <p:nvPr/>
        </p:nvSpPr>
        <p:spPr>
          <a:xfrm>
            <a:off x="2540225" y="3778579"/>
            <a:ext cx="7329153" cy="948690"/>
          </a:xfrm>
          <a:prstGeom prst="rect">
            <a:avLst/>
          </a:prstGeom>
        </p:spPr>
        <p:txBody>
          <a:bodyPr lIns="0" tIns="0" rIns="0" bIns="0" rtlCol="0" anchor="t">
            <a:spAutoFit/>
          </a:bodyPr>
          <a:lstStyle/>
          <a:p>
            <a:pPr algn="l">
              <a:lnSpc>
                <a:spcPts val="3600"/>
              </a:lnSpc>
            </a:pPr>
            <a:r>
              <a:rPr lang="en-US" sz="3600">
                <a:solidFill>
                  <a:srgbClr val="000000"/>
                </a:solidFill>
                <a:latin typeface="Montserrat Classic Bold"/>
              </a:rPr>
              <a:t>Jakarta Futures Exchange </a:t>
            </a:r>
          </a:p>
          <a:p>
            <a:pPr marL="0" lvl="0" indent="0" algn="l">
              <a:lnSpc>
                <a:spcPts val="3600"/>
              </a:lnSpc>
              <a:spcBef>
                <a:spcPct val="0"/>
              </a:spcBef>
            </a:pPr>
            <a:r>
              <a:rPr lang="en-US" sz="3600">
                <a:solidFill>
                  <a:srgbClr val="000000"/>
                </a:solidFill>
                <a:latin typeface="Montserrat Classic Bold"/>
              </a:rPr>
              <a:t>Indonesia </a:t>
            </a:r>
          </a:p>
        </p:txBody>
      </p:sp>
      <p:sp>
        <p:nvSpPr>
          <p:cNvPr id="24" name="TextBox 24"/>
          <p:cNvSpPr txBox="1"/>
          <p:nvPr/>
        </p:nvSpPr>
        <p:spPr>
          <a:xfrm>
            <a:off x="2540225" y="4695564"/>
            <a:ext cx="7329153" cy="327660"/>
          </a:xfrm>
          <a:prstGeom prst="rect">
            <a:avLst/>
          </a:prstGeom>
        </p:spPr>
        <p:txBody>
          <a:bodyPr lIns="0" tIns="0" rIns="0" bIns="0" rtlCol="0" anchor="t">
            <a:spAutoFit/>
          </a:bodyPr>
          <a:lstStyle/>
          <a:p>
            <a:pPr marL="0" lvl="0" indent="0" algn="just">
              <a:lnSpc>
                <a:spcPts val="2400"/>
              </a:lnSpc>
              <a:spcBef>
                <a:spcPct val="0"/>
              </a:spcBef>
            </a:pPr>
            <a:r>
              <a:rPr lang="en-US" sz="2400">
                <a:solidFill>
                  <a:srgbClr val="000000"/>
                </a:solidFill>
                <a:latin typeface="Montserrat Classic"/>
              </a:rPr>
              <a:t>Firewall &amp; Server</a:t>
            </a:r>
          </a:p>
        </p:txBody>
      </p:sp>
      <p:grpSp>
        <p:nvGrpSpPr>
          <p:cNvPr id="25" name="Group 25"/>
          <p:cNvGrpSpPr/>
          <p:nvPr/>
        </p:nvGrpSpPr>
        <p:grpSpPr>
          <a:xfrm>
            <a:off x="1378303" y="5375649"/>
            <a:ext cx="847179" cy="847179"/>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AE50"/>
            </a:solidFill>
          </p:spPr>
        </p:sp>
        <p:sp>
          <p:nvSpPr>
            <p:cNvPr id="27" name="TextBox 27"/>
            <p:cNvSpPr txBox="1"/>
            <p:nvPr/>
          </p:nvSpPr>
          <p:spPr>
            <a:xfrm>
              <a:off x="76200" y="114300"/>
              <a:ext cx="660400" cy="622300"/>
            </a:xfrm>
            <a:prstGeom prst="rect">
              <a:avLst/>
            </a:prstGeom>
          </p:spPr>
          <p:txBody>
            <a:bodyPr lIns="50800" tIns="50800" rIns="50800" bIns="50800" rtlCol="0" anchor="ctr"/>
            <a:lstStyle/>
            <a:p>
              <a:pPr algn="ctr">
                <a:lnSpc>
                  <a:spcPts val="2400"/>
                </a:lnSpc>
              </a:pPr>
              <a:endParaRPr/>
            </a:p>
          </p:txBody>
        </p:sp>
      </p:grpSp>
      <p:grpSp>
        <p:nvGrpSpPr>
          <p:cNvPr id="28" name="Group 28"/>
          <p:cNvGrpSpPr/>
          <p:nvPr/>
        </p:nvGrpSpPr>
        <p:grpSpPr>
          <a:xfrm>
            <a:off x="1378303" y="6651413"/>
            <a:ext cx="847179" cy="84717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AE50"/>
            </a:solidFill>
          </p:spPr>
        </p:sp>
        <p:sp>
          <p:nvSpPr>
            <p:cNvPr id="30" name="TextBox 30"/>
            <p:cNvSpPr txBox="1"/>
            <p:nvPr/>
          </p:nvSpPr>
          <p:spPr>
            <a:xfrm>
              <a:off x="76200" y="114300"/>
              <a:ext cx="660400" cy="622300"/>
            </a:xfrm>
            <a:prstGeom prst="rect">
              <a:avLst/>
            </a:prstGeom>
          </p:spPr>
          <p:txBody>
            <a:bodyPr lIns="50800" tIns="50800" rIns="50800" bIns="50800" rtlCol="0" anchor="ctr"/>
            <a:lstStyle/>
            <a:p>
              <a:pPr algn="ctr">
                <a:lnSpc>
                  <a:spcPts val="2400"/>
                </a:lnSpc>
              </a:pPr>
              <a:endParaRPr/>
            </a:p>
          </p:txBody>
        </p:sp>
      </p:grpSp>
      <p:grpSp>
        <p:nvGrpSpPr>
          <p:cNvPr id="31" name="Group 31"/>
          <p:cNvGrpSpPr/>
          <p:nvPr/>
        </p:nvGrpSpPr>
        <p:grpSpPr>
          <a:xfrm>
            <a:off x="1378303" y="7927217"/>
            <a:ext cx="847179" cy="847179"/>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AE50"/>
            </a:solidFill>
          </p:spPr>
        </p:sp>
        <p:sp>
          <p:nvSpPr>
            <p:cNvPr id="33" name="TextBox 33"/>
            <p:cNvSpPr txBox="1"/>
            <p:nvPr/>
          </p:nvSpPr>
          <p:spPr>
            <a:xfrm>
              <a:off x="76200" y="114300"/>
              <a:ext cx="660400" cy="622300"/>
            </a:xfrm>
            <a:prstGeom prst="rect">
              <a:avLst/>
            </a:prstGeom>
          </p:spPr>
          <p:txBody>
            <a:bodyPr lIns="50800" tIns="50800" rIns="50800" bIns="50800" rtlCol="0" anchor="ctr"/>
            <a:lstStyle/>
            <a:p>
              <a:pPr algn="ctr">
                <a:lnSpc>
                  <a:spcPts val="2400"/>
                </a:lnSpc>
              </a:pPr>
              <a:endParaRPr/>
            </a:p>
          </p:txBody>
        </p:sp>
      </p:grpSp>
      <p:sp>
        <p:nvSpPr>
          <p:cNvPr id="34" name="TextBox 34"/>
          <p:cNvSpPr txBox="1"/>
          <p:nvPr/>
        </p:nvSpPr>
        <p:spPr>
          <a:xfrm>
            <a:off x="2540225" y="8110097"/>
            <a:ext cx="6402855" cy="491490"/>
          </a:xfrm>
          <a:prstGeom prst="rect">
            <a:avLst/>
          </a:prstGeom>
        </p:spPr>
        <p:txBody>
          <a:bodyPr lIns="0" tIns="0" rIns="0" bIns="0" rtlCol="0" anchor="t">
            <a:spAutoFit/>
          </a:bodyPr>
          <a:lstStyle/>
          <a:p>
            <a:pPr marL="0" lvl="0" indent="0" algn="l">
              <a:lnSpc>
                <a:spcPts val="3600"/>
              </a:lnSpc>
              <a:spcBef>
                <a:spcPct val="0"/>
              </a:spcBef>
            </a:pPr>
            <a:r>
              <a:rPr lang="en-US" sz="3600">
                <a:solidFill>
                  <a:srgbClr val="000000"/>
                </a:solidFill>
                <a:latin typeface="Montserrat Classic Bold"/>
              </a:rPr>
              <a:t>Pushidrosal - TNI AL</a:t>
            </a:r>
          </a:p>
        </p:txBody>
      </p:sp>
      <p:sp>
        <p:nvSpPr>
          <p:cNvPr id="35" name="TextBox 35"/>
          <p:cNvSpPr txBox="1"/>
          <p:nvPr/>
        </p:nvSpPr>
        <p:spPr>
          <a:xfrm>
            <a:off x="2540225" y="8639687"/>
            <a:ext cx="7329153" cy="327660"/>
          </a:xfrm>
          <a:prstGeom prst="rect">
            <a:avLst/>
          </a:prstGeom>
        </p:spPr>
        <p:txBody>
          <a:bodyPr lIns="0" tIns="0" rIns="0" bIns="0" rtlCol="0" anchor="t">
            <a:spAutoFit/>
          </a:bodyPr>
          <a:lstStyle/>
          <a:p>
            <a:pPr marL="0" lvl="0" indent="0" algn="just">
              <a:lnSpc>
                <a:spcPts val="2400"/>
              </a:lnSpc>
              <a:spcBef>
                <a:spcPct val="0"/>
              </a:spcBef>
            </a:pPr>
            <a:r>
              <a:rPr lang="en-US" sz="2400">
                <a:solidFill>
                  <a:srgbClr val="000000"/>
                </a:solidFill>
                <a:latin typeface="Montserrat Classic"/>
              </a:rPr>
              <a:t>Personal Komputer Peralatan Lainnya</a:t>
            </a:r>
          </a:p>
        </p:txBody>
      </p:sp>
      <p:sp>
        <p:nvSpPr>
          <p:cNvPr id="36" name="TextBox 36"/>
          <p:cNvSpPr txBox="1"/>
          <p:nvPr/>
        </p:nvSpPr>
        <p:spPr>
          <a:xfrm>
            <a:off x="15090932" y="9009380"/>
            <a:ext cx="2168368" cy="248920"/>
          </a:xfrm>
          <a:prstGeom prst="rect">
            <a:avLst/>
          </a:prstGeom>
        </p:spPr>
        <p:txBody>
          <a:bodyPr lIns="0" tIns="0" rIns="0" bIns="0" rtlCol="0" anchor="t">
            <a:spAutoFit/>
          </a:bodyPr>
          <a:lstStyle/>
          <a:p>
            <a:pPr algn="r">
              <a:lnSpc>
                <a:spcPts val="1940"/>
              </a:lnSpc>
            </a:pPr>
            <a:r>
              <a:rPr lang="en-US" sz="2000">
                <a:solidFill>
                  <a:srgbClr val="FFFFFF"/>
                </a:solidFill>
                <a:latin typeface="Montserrat Medium"/>
              </a:rPr>
              <a:t>PAGE 06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294C"/>
        </a:solidFill>
        <a:effectLst/>
      </p:bgPr>
    </p:bg>
    <p:spTree>
      <p:nvGrpSpPr>
        <p:cNvPr id="1" name=""/>
        <p:cNvGrpSpPr/>
        <p:nvPr/>
      </p:nvGrpSpPr>
      <p:grpSpPr>
        <a:xfrm>
          <a:off x="0" y="0"/>
          <a:ext cx="0" cy="0"/>
          <a:chOff x="0" y="0"/>
          <a:chExt cx="0" cy="0"/>
        </a:xfrm>
      </p:grpSpPr>
      <p:sp>
        <p:nvSpPr>
          <p:cNvPr id="2" name="Freeform 2"/>
          <p:cNvSpPr/>
          <p:nvPr/>
        </p:nvSpPr>
        <p:spPr>
          <a:xfrm>
            <a:off x="16830675" y="9496030"/>
            <a:ext cx="2102123" cy="919905"/>
          </a:xfrm>
          <a:custGeom>
            <a:avLst/>
            <a:gdLst/>
            <a:ahLst/>
            <a:cxnLst/>
            <a:rect l="l" t="t" r="r" b="b"/>
            <a:pathLst>
              <a:path w="2102123" h="919905">
                <a:moveTo>
                  <a:pt x="0" y="0"/>
                </a:moveTo>
                <a:lnTo>
                  <a:pt x="2102123" y="0"/>
                </a:lnTo>
                <a:lnTo>
                  <a:pt x="2102123" y="919905"/>
                </a:lnTo>
                <a:lnTo>
                  <a:pt x="0" y="919905"/>
                </a:lnTo>
                <a:lnTo>
                  <a:pt x="0" y="0"/>
                </a:lnTo>
                <a:close/>
              </a:path>
            </a:pathLst>
          </a:custGeom>
          <a:blipFill>
            <a:blip r:embed="rId2">
              <a:extLst>
                <a:ext uri="{96DAC541-7B7A-43D3-8B79-37D633B846F1}">
                  <asvg:svgBlip xmlns:asvg="http://schemas.microsoft.com/office/drawing/2016/SVG/main" r:embed="rId3"/>
                </a:ext>
              </a:extLst>
            </a:blip>
            <a:stretch>
              <a:fillRect t="-106728" r="-65303"/>
            </a:stretch>
          </a:blipFill>
        </p:spPr>
      </p:sp>
      <p:sp>
        <p:nvSpPr>
          <p:cNvPr id="3" name="Freeform 3"/>
          <p:cNvSpPr/>
          <p:nvPr/>
        </p:nvSpPr>
        <p:spPr>
          <a:xfrm>
            <a:off x="8092938" y="-210449"/>
            <a:ext cx="2102123" cy="919905"/>
          </a:xfrm>
          <a:custGeom>
            <a:avLst/>
            <a:gdLst/>
            <a:ahLst/>
            <a:cxnLst/>
            <a:rect l="l" t="t" r="r" b="b"/>
            <a:pathLst>
              <a:path w="2102123" h="919905">
                <a:moveTo>
                  <a:pt x="0" y="0"/>
                </a:moveTo>
                <a:lnTo>
                  <a:pt x="2102124" y="0"/>
                </a:lnTo>
                <a:lnTo>
                  <a:pt x="2102124" y="919904"/>
                </a:lnTo>
                <a:lnTo>
                  <a:pt x="0" y="919904"/>
                </a:lnTo>
                <a:lnTo>
                  <a:pt x="0" y="0"/>
                </a:lnTo>
                <a:close/>
              </a:path>
            </a:pathLst>
          </a:custGeom>
          <a:blipFill>
            <a:blip r:embed="rId2">
              <a:extLst>
                <a:ext uri="{96DAC541-7B7A-43D3-8B79-37D633B846F1}">
                  <asvg:svgBlip xmlns:asvg="http://schemas.microsoft.com/office/drawing/2016/SVG/main" r:embed="rId3"/>
                </a:ext>
              </a:extLst>
            </a:blip>
            <a:stretch>
              <a:fillRect t="-106728" r="-65303"/>
            </a:stretch>
          </a:blipFill>
        </p:spPr>
      </p:sp>
      <p:sp>
        <p:nvSpPr>
          <p:cNvPr id="4" name="Freeform 4"/>
          <p:cNvSpPr/>
          <p:nvPr/>
        </p:nvSpPr>
        <p:spPr>
          <a:xfrm rot="3258085">
            <a:off x="10073345" y="6449149"/>
            <a:ext cx="2997954" cy="2997954"/>
          </a:xfrm>
          <a:custGeom>
            <a:avLst/>
            <a:gdLst/>
            <a:ahLst/>
            <a:cxnLst/>
            <a:rect l="l" t="t" r="r" b="b"/>
            <a:pathLst>
              <a:path w="2997954" h="2997954">
                <a:moveTo>
                  <a:pt x="0" y="0"/>
                </a:moveTo>
                <a:lnTo>
                  <a:pt x="2997954" y="0"/>
                </a:lnTo>
                <a:lnTo>
                  <a:pt x="2997954" y="2997955"/>
                </a:lnTo>
                <a:lnTo>
                  <a:pt x="0" y="29979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4205606" y="4120520"/>
            <a:ext cx="11596369" cy="3894481"/>
            <a:chOff x="0" y="0"/>
            <a:chExt cx="1528444" cy="513307"/>
          </a:xfrm>
        </p:grpSpPr>
        <p:sp>
          <p:nvSpPr>
            <p:cNvPr id="6" name="Freeform 6"/>
            <p:cNvSpPr/>
            <p:nvPr/>
          </p:nvSpPr>
          <p:spPr>
            <a:xfrm>
              <a:off x="0" y="0"/>
              <a:ext cx="1528444" cy="513307"/>
            </a:xfrm>
            <a:custGeom>
              <a:avLst/>
              <a:gdLst/>
              <a:ahLst/>
              <a:cxnLst/>
              <a:rect l="l" t="t" r="r" b="b"/>
              <a:pathLst>
                <a:path w="1528444" h="513307">
                  <a:moveTo>
                    <a:pt x="0" y="0"/>
                  </a:moveTo>
                  <a:lnTo>
                    <a:pt x="1528444" y="0"/>
                  </a:lnTo>
                  <a:lnTo>
                    <a:pt x="1528444" y="513307"/>
                  </a:lnTo>
                  <a:lnTo>
                    <a:pt x="0" y="513307"/>
                  </a:lnTo>
                  <a:close/>
                </a:path>
              </a:pathLst>
            </a:custGeom>
            <a:solidFill>
              <a:srgbClr val="FFFFFF"/>
            </a:solidFill>
          </p:spPr>
        </p:sp>
        <p:sp>
          <p:nvSpPr>
            <p:cNvPr id="7" name="TextBox 7"/>
            <p:cNvSpPr txBox="1"/>
            <p:nvPr/>
          </p:nvSpPr>
          <p:spPr>
            <a:xfrm>
              <a:off x="0" y="-47625"/>
              <a:ext cx="1528444" cy="560932"/>
            </a:xfrm>
            <a:prstGeom prst="rect">
              <a:avLst/>
            </a:prstGeom>
          </p:spPr>
          <p:txBody>
            <a:bodyPr lIns="50800" tIns="50800" rIns="50800" bIns="50800" rtlCol="0" anchor="ctr"/>
            <a:lstStyle/>
            <a:p>
              <a:pPr algn="ctr">
                <a:lnSpc>
                  <a:spcPts val="2239"/>
                </a:lnSpc>
              </a:pPr>
              <a:endParaRPr/>
            </a:p>
          </p:txBody>
        </p:sp>
      </p:grpSp>
      <p:sp>
        <p:nvSpPr>
          <p:cNvPr id="8" name="Freeform 8"/>
          <p:cNvSpPr/>
          <p:nvPr/>
        </p:nvSpPr>
        <p:spPr>
          <a:xfrm>
            <a:off x="1028700" y="1236906"/>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4773275" y="5019675"/>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0" name="Group 10"/>
          <p:cNvGrpSpPr>
            <a:grpSpLocks noChangeAspect="1"/>
          </p:cNvGrpSpPr>
          <p:nvPr/>
        </p:nvGrpSpPr>
        <p:grpSpPr>
          <a:xfrm>
            <a:off x="-826875" y="2256081"/>
            <a:ext cx="8270110" cy="6639999"/>
            <a:chOff x="0" y="0"/>
            <a:chExt cx="7467600" cy="5995670"/>
          </a:xfrm>
        </p:grpSpPr>
        <p:sp>
          <p:nvSpPr>
            <p:cNvPr id="11" name="Freeform 11"/>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sp>
        <p:sp>
          <p:nvSpPr>
            <p:cNvPr id="12" name="Freeform 12"/>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sp>
        <p:sp>
          <p:nvSpPr>
            <p:cNvPr id="13" name="Freeform 13"/>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sp>
        <p:sp>
          <p:nvSpPr>
            <p:cNvPr id="14" name="Freeform 14"/>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8"/>
              <a:stretch>
                <a:fillRect t="-66" b="-66"/>
              </a:stretch>
            </a:blipFill>
          </p:spPr>
        </p:sp>
      </p:grpSp>
      <p:sp>
        <p:nvSpPr>
          <p:cNvPr id="15" name="Freeform 15"/>
          <p:cNvSpPr/>
          <p:nvPr/>
        </p:nvSpPr>
        <p:spPr>
          <a:xfrm>
            <a:off x="8402102" y="5799440"/>
            <a:ext cx="471488" cy="471488"/>
          </a:xfrm>
          <a:custGeom>
            <a:avLst/>
            <a:gdLst/>
            <a:ahLst/>
            <a:cxnLst/>
            <a:rect l="l" t="t" r="r" b="b"/>
            <a:pathLst>
              <a:path w="471488" h="471488">
                <a:moveTo>
                  <a:pt x="0" y="0"/>
                </a:moveTo>
                <a:lnTo>
                  <a:pt x="471487" y="0"/>
                </a:lnTo>
                <a:lnTo>
                  <a:pt x="471487" y="471488"/>
                </a:lnTo>
                <a:lnTo>
                  <a:pt x="0" y="4714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6" name="Freeform 16"/>
          <p:cNvSpPr/>
          <p:nvPr/>
        </p:nvSpPr>
        <p:spPr>
          <a:xfrm>
            <a:off x="8400696" y="6619127"/>
            <a:ext cx="474299" cy="592873"/>
          </a:xfrm>
          <a:custGeom>
            <a:avLst/>
            <a:gdLst/>
            <a:ahLst/>
            <a:cxnLst/>
            <a:rect l="l" t="t" r="r" b="b"/>
            <a:pathLst>
              <a:path w="474299" h="592873">
                <a:moveTo>
                  <a:pt x="0" y="0"/>
                </a:moveTo>
                <a:lnTo>
                  <a:pt x="474299" y="0"/>
                </a:lnTo>
                <a:lnTo>
                  <a:pt x="474299" y="592874"/>
                </a:lnTo>
                <a:lnTo>
                  <a:pt x="0" y="5928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7" name="Freeform 17"/>
          <p:cNvSpPr/>
          <p:nvPr/>
        </p:nvSpPr>
        <p:spPr>
          <a:xfrm>
            <a:off x="8397738" y="4923520"/>
            <a:ext cx="471526" cy="471526"/>
          </a:xfrm>
          <a:custGeom>
            <a:avLst/>
            <a:gdLst/>
            <a:ahLst/>
            <a:cxnLst/>
            <a:rect l="l" t="t" r="r" b="b"/>
            <a:pathLst>
              <a:path w="471526" h="471526">
                <a:moveTo>
                  <a:pt x="0" y="0"/>
                </a:moveTo>
                <a:lnTo>
                  <a:pt x="471526" y="0"/>
                </a:lnTo>
                <a:lnTo>
                  <a:pt x="471526" y="471526"/>
                </a:lnTo>
                <a:lnTo>
                  <a:pt x="0" y="47152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8" name="TextBox 18"/>
          <p:cNvSpPr txBox="1"/>
          <p:nvPr/>
        </p:nvSpPr>
        <p:spPr>
          <a:xfrm>
            <a:off x="9403784" y="5798975"/>
            <a:ext cx="4260539" cy="415267"/>
          </a:xfrm>
          <a:prstGeom prst="rect">
            <a:avLst/>
          </a:prstGeom>
        </p:spPr>
        <p:txBody>
          <a:bodyPr lIns="0" tIns="0" rIns="0" bIns="0" rtlCol="0" anchor="t">
            <a:spAutoFit/>
          </a:bodyPr>
          <a:lstStyle/>
          <a:p>
            <a:pPr algn="l">
              <a:lnSpc>
                <a:spcPts val="3361"/>
              </a:lnSpc>
            </a:pPr>
            <a:r>
              <a:rPr lang="en-US" sz="2400" dirty="0">
                <a:solidFill>
                  <a:srgbClr val="758192"/>
                </a:solidFill>
                <a:latin typeface="Quicksand Medium"/>
              </a:rPr>
              <a:t>sales@airistech.co.id</a:t>
            </a:r>
          </a:p>
        </p:txBody>
      </p:sp>
      <p:sp>
        <p:nvSpPr>
          <p:cNvPr id="19" name="TextBox 19"/>
          <p:cNvSpPr txBox="1"/>
          <p:nvPr/>
        </p:nvSpPr>
        <p:spPr>
          <a:xfrm>
            <a:off x="9403784" y="6623367"/>
            <a:ext cx="4845616" cy="961802"/>
          </a:xfrm>
          <a:prstGeom prst="rect">
            <a:avLst/>
          </a:prstGeom>
        </p:spPr>
        <p:txBody>
          <a:bodyPr wrap="square" lIns="0" tIns="0" rIns="0" bIns="0" rtlCol="0" anchor="t">
            <a:spAutoFit/>
          </a:bodyPr>
          <a:lstStyle/>
          <a:p>
            <a:pPr algn="l">
              <a:lnSpc>
                <a:spcPts val="2472"/>
              </a:lnSpc>
            </a:pPr>
            <a:r>
              <a:rPr lang="en-US" sz="2400" dirty="0">
                <a:solidFill>
                  <a:srgbClr val="758192"/>
                </a:solidFill>
                <a:latin typeface="Quicksand Medium"/>
              </a:rPr>
              <a:t>MY REPUBLIC PLAZA, LANTAI GF WING A ZONA 6 JA, Tangerang, 15345</a:t>
            </a:r>
          </a:p>
        </p:txBody>
      </p:sp>
      <p:sp>
        <p:nvSpPr>
          <p:cNvPr id="20" name="TextBox 20"/>
          <p:cNvSpPr txBox="1"/>
          <p:nvPr/>
        </p:nvSpPr>
        <p:spPr>
          <a:xfrm>
            <a:off x="9399440" y="4923074"/>
            <a:ext cx="4260539" cy="415267"/>
          </a:xfrm>
          <a:prstGeom prst="rect">
            <a:avLst/>
          </a:prstGeom>
        </p:spPr>
        <p:txBody>
          <a:bodyPr lIns="0" tIns="0" rIns="0" bIns="0" rtlCol="0" anchor="t">
            <a:spAutoFit/>
          </a:bodyPr>
          <a:lstStyle/>
          <a:p>
            <a:pPr marL="0" lvl="0" indent="0" algn="l">
              <a:lnSpc>
                <a:spcPts val="3361"/>
              </a:lnSpc>
              <a:spcBef>
                <a:spcPct val="0"/>
              </a:spcBef>
            </a:pPr>
            <a:r>
              <a:rPr lang="en-US" sz="2400">
                <a:solidFill>
                  <a:srgbClr val="758192"/>
                </a:solidFill>
                <a:latin typeface="Quicksand Medium"/>
              </a:rPr>
              <a:t>+62 813-1798-1234</a:t>
            </a:r>
          </a:p>
        </p:txBody>
      </p:sp>
      <p:sp>
        <p:nvSpPr>
          <p:cNvPr id="21" name="TextBox 21"/>
          <p:cNvSpPr txBox="1"/>
          <p:nvPr/>
        </p:nvSpPr>
        <p:spPr>
          <a:xfrm>
            <a:off x="8397738" y="2452798"/>
            <a:ext cx="9306980" cy="2460635"/>
          </a:xfrm>
          <a:prstGeom prst="rect">
            <a:avLst/>
          </a:prstGeom>
        </p:spPr>
        <p:txBody>
          <a:bodyPr lIns="0" tIns="0" rIns="0" bIns="0" rtlCol="0" anchor="t">
            <a:spAutoFit/>
          </a:bodyPr>
          <a:lstStyle/>
          <a:p>
            <a:pPr algn="l">
              <a:lnSpc>
                <a:spcPts val="9500"/>
              </a:lnSpc>
            </a:pPr>
            <a:r>
              <a:rPr lang="en-US" sz="9500">
                <a:solidFill>
                  <a:srgbClr val="FFFFFF"/>
                </a:solidFill>
                <a:latin typeface="Quicksand Bold"/>
              </a:rPr>
              <a:t>HUBUNGI KAMI</a:t>
            </a:r>
          </a:p>
          <a:p>
            <a:pPr marL="0" lvl="0" indent="0" algn="l">
              <a:lnSpc>
                <a:spcPts val="9500"/>
              </a:lnSpc>
              <a:spcBef>
                <a:spcPct val="0"/>
              </a:spcBef>
            </a:pPr>
            <a:endParaRPr lang="en-US" sz="9500">
              <a:solidFill>
                <a:srgbClr val="FFFFFF"/>
              </a:solidFill>
              <a:latin typeface="Quicksand Bold"/>
            </a:endParaRPr>
          </a:p>
        </p:txBody>
      </p:sp>
      <p:sp>
        <p:nvSpPr>
          <p:cNvPr id="22" name="TextBox 22"/>
          <p:cNvSpPr txBox="1"/>
          <p:nvPr/>
        </p:nvSpPr>
        <p:spPr>
          <a:xfrm>
            <a:off x="15090932" y="9009380"/>
            <a:ext cx="2168368" cy="248920"/>
          </a:xfrm>
          <a:prstGeom prst="rect">
            <a:avLst/>
          </a:prstGeom>
        </p:spPr>
        <p:txBody>
          <a:bodyPr lIns="0" tIns="0" rIns="0" bIns="0" rtlCol="0" anchor="t">
            <a:spAutoFit/>
          </a:bodyPr>
          <a:lstStyle/>
          <a:p>
            <a:pPr algn="r">
              <a:lnSpc>
                <a:spcPts val="1940"/>
              </a:lnSpc>
            </a:pPr>
            <a:r>
              <a:rPr lang="en-US" sz="2000">
                <a:solidFill>
                  <a:srgbClr val="FFFFFF"/>
                </a:solidFill>
                <a:latin typeface="Montserrat Medium"/>
              </a:rPr>
              <a:t>PAGE 07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145228" y="0"/>
            <a:ext cx="8142772" cy="10287000"/>
            <a:chOff x="0" y="0"/>
            <a:chExt cx="2144598" cy="2709333"/>
          </a:xfrm>
        </p:grpSpPr>
        <p:sp>
          <p:nvSpPr>
            <p:cNvPr id="3" name="Freeform 3"/>
            <p:cNvSpPr/>
            <p:nvPr/>
          </p:nvSpPr>
          <p:spPr>
            <a:xfrm>
              <a:off x="0" y="0"/>
              <a:ext cx="2144598" cy="2709333"/>
            </a:xfrm>
            <a:custGeom>
              <a:avLst/>
              <a:gdLst/>
              <a:ahLst/>
              <a:cxnLst/>
              <a:rect l="l" t="t" r="r" b="b"/>
              <a:pathLst>
                <a:path w="2144598" h="2709333">
                  <a:moveTo>
                    <a:pt x="0" y="0"/>
                  </a:moveTo>
                  <a:lnTo>
                    <a:pt x="2144598" y="0"/>
                  </a:lnTo>
                  <a:lnTo>
                    <a:pt x="2144598" y="2709333"/>
                  </a:lnTo>
                  <a:lnTo>
                    <a:pt x="0" y="2709333"/>
                  </a:lnTo>
                  <a:close/>
                </a:path>
              </a:pathLst>
            </a:custGeom>
            <a:solidFill>
              <a:srgbClr val="00227C"/>
            </a:solidFill>
          </p:spPr>
        </p:sp>
        <p:sp>
          <p:nvSpPr>
            <p:cNvPr id="4" name="TextBox 4"/>
            <p:cNvSpPr txBox="1"/>
            <p:nvPr/>
          </p:nvSpPr>
          <p:spPr>
            <a:xfrm>
              <a:off x="0" y="-9525"/>
              <a:ext cx="2144598" cy="2718858"/>
            </a:xfrm>
            <a:prstGeom prst="rect">
              <a:avLst/>
            </a:prstGeom>
          </p:spPr>
          <p:txBody>
            <a:bodyPr lIns="50800" tIns="50800" rIns="50800" bIns="50800" rtlCol="0" anchor="ctr"/>
            <a:lstStyle/>
            <a:p>
              <a:pPr algn="ctr">
                <a:lnSpc>
                  <a:spcPts val="2440"/>
                </a:lnSpc>
              </a:pPr>
              <a:endParaRPr/>
            </a:p>
          </p:txBody>
        </p:sp>
      </p:grpSp>
      <p:grpSp>
        <p:nvGrpSpPr>
          <p:cNvPr id="5" name="Group 5"/>
          <p:cNvGrpSpPr/>
          <p:nvPr/>
        </p:nvGrpSpPr>
        <p:grpSpPr>
          <a:xfrm>
            <a:off x="9144000" y="2278035"/>
            <a:ext cx="9144000" cy="6000348"/>
            <a:chOff x="0" y="0"/>
            <a:chExt cx="12192000" cy="8000464"/>
          </a:xfrm>
        </p:grpSpPr>
        <p:pic>
          <p:nvPicPr>
            <p:cNvPr id="6" name="Picture 6"/>
            <p:cNvPicPr>
              <a:picLocks noChangeAspect="1"/>
            </p:cNvPicPr>
            <p:nvPr/>
          </p:nvPicPr>
          <p:blipFill>
            <a:blip r:embed="rId2"/>
            <a:srcRect t="753" b="753"/>
            <a:stretch>
              <a:fillRect/>
            </a:stretch>
          </p:blipFill>
          <p:spPr>
            <a:xfrm>
              <a:off x="0" y="0"/>
              <a:ext cx="12192000" cy="8000464"/>
            </a:xfrm>
            <a:prstGeom prst="rect">
              <a:avLst/>
            </a:prstGeom>
          </p:spPr>
        </p:pic>
      </p:grpSp>
      <p:sp>
        <p:nvSpPr>
          <p:cNvPr id="7" name="TextBox 7"/>
          <p:cNvSpPr txBox="1"/>
          <p:nvPr/>
        </p:nvSpPr>
        <p:spPr>
          <a:xfrm>
            <a:off x="1343414" y="2714404"/>
            <a:ext cx="7112456" cy="1549400"/>
          </a:xfrm>
          <a:prstGeom prst="rect">
            <a:avLst/>
          </a:prstGeom>
        </p:spPr>
        <p:txBody>
          <a:bodyPr lIns="0" tIns="0" rIns="0" bIns="0" rtlCol="0" anchor="t">
            <a:spAutoFit/>
          </a:bodyPr>
          <a:lstStyle/>
          <a:p>
            <a:pPr algn="l">
              <a:lnSpc>
                <a:spcPts val="6100"/>
              </a:lnSpc>
            </a:pPr>
            <a:r>
              <a:rPr lang="en-US" sz="5000">
                <a:solidFill>
                  <a:srgbClr val="00227C"/>
                </a:solidFill>
                <a:latin typeface="Montserrat Classic Bold"/>
              </a:rPr>
              <a:t>Conclusion</a:t>
            </a:r>
          </a:p>
          <a:p>
            <a:pPr algn="l">
              <a:lnSpc>
                <a:spcPts val="6100"/>
              </a:lnSpc>
              <a:spcBef>
                <a:spcPct val="0"/>
              </a:spcBef>
            </a:pPr>
            <a:endParaRPr lang="en-US" sz="5000">
              <a:solidFill>
                <a:srgbClr val="00227C"/>
              </a:solidFill>
              <a:latin typeface="Montserrat Classic Bold"/>
            </a:endParaRPr>
          </a:p>
        </p:txBody>
      </p:sp>
      <p:sp>
        <p:nvSpPr>
          <p:cNvPr id="8" name="TextBox 8"/>
          <p:cNvSpPr txBox="1"/>
          <p:nvPr/>
        </p:nvSpPr>
        <p:spPr>
          <a:xfrm>
            <a:off x="1343414" y="3538945"/>
            <a:ext cx="6821121" cy="3611878"/>
          </a:xfrm>
          <a:prstGeom prst="rect">
            <a:avLst/>
          </a:prstGeom>
        </p:spPr>
        <p:txBody>
          <a:bodyPr lIns="0" tIns="0" rIns="0" bIns="0" rtlCol="0" anchor="t">
            <a:spAutoFit/>
          </a:bodyPr>
          <a:lstStyle/>
          <a:p>
            <a:pPr algn="just">
              <a:lnSpc>
                <a:spcPts val="3660"/>
              </a:lnSpc>
            </a:pPr>
            <a:r>
              <a:rPr lang="en-US" sz="2000">
                <a:solidFill>
                  <a:srgbClr val="000000"/>
                </a:solidFill>
                <a:latin typeface="Montserrat"/>
              </a:rPr>
              <a:t>Di PT Airistel Technology Indonesia, kami berdedikasi untuk membantu bisnis memanfaatkan kekuatan teknologi untuk mencapai tujuan mereka. Dengan berbagai layanan dan solusi TI yang komprehensif, kami adalah mitra terpercaya Anda dalam transformasi digital. Hubungi kami hari ini untuk mengetahui bagaimana kami dapat membantu bisnis Anda berkembang di era digital.</a:t>
            </a:r>
          </a:p>
        </p:txBody>
      </p:sp>
      <p:sp>
        <p:nvSpPr>
          <p:cNvPr id="9" name="TextBox 9"/>
          <p:cNvSpPr txBox="1"/>
          <p:nvPr/>
        </p:nvSpPr>
        <p:spPr>
          <a:xfrm>
            <a:off x="15090932" y="9009380"/>
            <a:ext cx="2168368" cy="248920"/>
          </a:xfrm>
          <a:prstGeom prst="rect">
            <a:avLst/>
          </a:prstGeom>
        </p:spPr>
        <p:txBody>
          <a:bodyPr lIns="0" tIns="0" rIns="0" bIns="0" rtlCol="0" anchor="t">
            <a:spAutoFit/>
          </a:bodyPr>
          <a:lstStyle/>
          <a:p>
            <a:pPr algn="r">
              <a:lnSpc>
                <a:spcPts val="1940"/>
              </a:lnSpc>
            </a:pPr>
            <a:r>
              <a:rPr lang="en-US" sz="2000">
                <a:solidFill>
                  <a:srgbClr val="FFFFFF"/>
                </a:solidFill>
                <a:latin typeface="Montserrat Medium"/>
              </a:rPr>
              <a:t>PAGE 08</a:t>
            </a:r>
          </a:p>
        </p:txBody>
      </p:sp>
      <p:grpSp>
        <p:nvGrpSpPr>
          <p:cNvPr id="10" name="Group 10"/>
          <p:cNvGrpSpPr/>
          <p:nvPr/>
        </p:nvGrpSpPr>
        <p:grpSpPr>
          <a:xfrm>
            <a:off x="1028700" y="339216"/>
            <a:ext cx="8545904" cy="1971872"/>
            <a:chOff x="0" y="0"/>
            <a:chExt cx="11394539" cy="2629163"/>
          </a:xfrm>
        </p:grpSpPr>
        <p:sp>
          <p:nvSpPr>
            <p:cNvPr id="11" name="Freeform 11"/>
            <p:cNvSpPr/>
            <p:nvPr/>
          </p:nvSpPr>
          <p:spPr>
            <a:xfrm>
              <a:off x="0" y="0"/>
              <a:ext cx="4009946" cy="2629163"/>
            </a:xfrm>
            <a:custGeom>
              <a:avLst/>
              <a:gdLst/>
              <a:ahLst/>
              <a:cxnLst/>
              <a:rect l="l" t="t" r="r" b="b"/>
              <a:pathLst>
                <a:path w="4009946" h="2629163">
                  <a:moveTo>
                    <a:pt x="0" y="0"/>
                  </a:moveTo>
                  <a:lnTo>
                    <a:pt x="4009946" y="0"/>
                  </a:lnTo>
                  <a:lnTo>
                    <a:pt x="4009946" y="2629163"/>
                  </a:lnTo>
                  <a:lnTo>
                    <a:pt x="0" y="2629163"/>
                  </a:lnTo>
                  <a:lnTo>
                    <a:pt x="0" y="0"/>
                  </a:lnTo>
                  <a:close/>
                </a:path>
              </a:pathLst>
            </a:custGeom>
            <a:blipFill>
              <a:blip r:embed="rId3"/>
              <a:stretch>
                <a:fillRect/>
              </a:stretch>
            </a:blipFill>
          </p:spPr>
        </p:sp>
        <p:sp>
          <p:nvSpPr>
            <p:cNvPr id="12" name="TextBox 12"/>
            <p:cNvSpPr txBox="1"/>
            <p:nvPr/>
          </p:nvSpPr>
          <p:spPr>
            <a:xfrm>
              <a:off x="1381616" y="972020"/>
              <a:ext cx="10012923" cy="799423"/>
            </a:xfrm>
            <a:prstGeom prst="rect">
              <a:avLst/>
            </a:prstGeom>
          </p:spPr>
          <p:txBody>
            <a:bodyPr lIns="0" tIns="0" rIns="0" bIns="0" rtlCol="0" anchor="t">
              <a:spAutoFit/>
            </a:bodyPr>
            <a:lstStyle/>
            <a:p>
              <a:pPr marL="0" lvl="0" indent="0" algn="ctr">
                <a:lnSpc>
                  <a:spcPts val="4560"/>
                </a:lnSpc>
                <a:spcBef>
                  <a:spcPct val="0"/>
                </a:spcBef>
              </a:pPr>
              <a:r>
                <a:rPr lang="en-US" sz="4146">
                  <a:solidFill>
                    <a:srgbClr val="0F294C"/>
                  </a:solidFill>
                  <a:latin typeface="Quicksand Medium"/>
                </a:rPr>
                <a:t>          Technology Indonesia</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sp>
      <p:grpSp>
        <p:nvGrpSpPr>
          <p:cNvPr id="3" name="Group 3"/>
          <p:cNvGrpSpPr/>
          <p:nvPr/>
        </p:nvGrpSpPr>
        <p:grpSpPr>
          <a:xfrm>
            <a:off x="497590" y="2349996"/>
            <a:ext cx="6338852" cy="633885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A60"/>
            </a:solidFill>
          </p:spPr>
        </p:sp>
        <p:sp>
          <p:nvSpPr>
            <p:cNvPr id="5" name="TextBox 5"/>
            <p:cNvSpPr txBox="1"/>
            <p:nvPr/>
          </p:nvSpPr>
          <p:spPr>
            <a:xfrm>
              <a:off x="76200" y="66675"/>
              <a:ext cx="660400" cy="669925"/>
            </a:xfrm>
            <a:prstGeom prst="rect">
              <a:avLst/>
            </a:prstGeom>
          </p:spPr>
          <p:txBody>
            <a:bodyPr lIns="50800" tIns="50800" rIns="50800" bIns="50800" rtlCol="0" anchor="ctr"/>
            <a:lstStyle/>
            <a:p>
              <a:pPr algn="ctr">
                <a:lnSpc>
                  <a:spcPts val="2440"/>
                </a:lnSpc>
              </a:pPr>
              <a:endParaRPr/>
            </a:p>
          </p:txBody>
        </p:sp>
      </p:grpSp>
      <p:grpSp>
        <p:nvGrpSpPr>
          <p:cNvPr id="6" name="Group 6"/>
          <p:cNvGrpSpPr/>
          <p:nvPr/>
        </p:nvGrpSpPr>
        <p:grpSpPr>
          <a:xfrm>
            <a:off x="3667016" y="3955882"/>
            <a:ext cx="14620984" cy="3127080"/>
            <a:chOff x="0" y="0"/>
            <a:chExt cx="3850794" cy="823593"/>
          </a:xfrm>
        </p:grpSpPr>
        <p:sp>
          <p:nvSpPr>
            <p:cNvPr id="7" name="Freeform 7"/>
            <p:cNvSpPr/>
            <p:nvPr/>
          </p:nvSpPr>
          <p:spPr>
            <a:xfrm>
              <a:off x="0" y="0"/>
              <a:ext cx="3850794" cy="823593"/>
            </a:xfrm>
            <a:custGeom>
              <a:avLst/>
              <a:gdLst/>
              <a:ahLst/>
              <a:cxnLst/>
              <a:rect l="l" t="t" r="r" b="b"/>
              <a:pathLst>
                <a:path w="3850794" h="823593">
                  <a:moveTo>
                    <a:pt x="0" y="0"/>
                  </a:moveTo>
                  <a:lnTo>
                    <a:pt x="3850794" y="0"/>
                  </a:lnTo>
                  <a:lnTo>
                    <a:pt x="3850794" y="823593"/>
                  </a:lnTo>
                  <a:lnTo>
                    <a:pt x="0" y="823593"/>
                  </a:lnTo>
                  <a:close/>
                </a:path>
              </a:pathLst>
            </a:custGeom>
            <a:solidFill>
              <a:srgbClr val="F69E22"/>
            </a:solidFill>
          </p:spPr>
        </p:sp>
        <p:sp>
          <p:nvSpPr>
            <p:cNvPr id="8" name="TextBox 8"/>
            <p:cNvSpPr txBox="1"/>
            <p:nvPr/>
          </p:nvSpPr>
          <p:spPr>
            <a:xfrm>
              <a:off x="0" y="-9525"/>
              <a:ext cx="3850794" cy="833118"/>
            </a:xfrm>
            <a:prstGeom prst="rect">
              <a:avLst/>
            </a:prstGeom>
          </p:spPr>
          <p:txBody>
            <a:bodyPr lIns="50800" tIns="50800" rIns="50800" bIns="50800" rtlCol="0" anchor="ctr"/>
            <a:lstStyle/>
            <a:p>
              <a:pPr algn="ctr">
                <a:lnSpc>
                  <a:spcPts val="2440"/>
                </a:lnSpc>
              </a:pPr>
              <a:endParaRPr/>
            </a:p>
          </p:txBody>
        </p:sp>
      </p:grpSp>
      <p:grpSp>
        <p:nvGrpSpPr>
          <p:cNvPr id="9" name="Group 9"/>
          <p:cNvGrpSpPr/>
          <p:nvPr/>
        </p:nvGrpSpPr>
        <p:grpSpPr>
          <a:xfrm>
            <a:off x="1354860" y="3207265"/>
            <a:ext cx="4624314" cy="4624314"/>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9E22"/>
            </a:solidFill>
          </p:spPr>
        </p:sp>
        <p:sp>
          <p:nvSpPr>
            <p:cNvPr id="11" name="TextBox 11"/>
            <p:cNvSpPr txBox="1"/>
            <p:nvPr/>
          </p:nvSpPr>
          <p:spPr>
            <a:xfrm>
              <a:off x="76200" y="66675"/>
              <a:ext cx="660400" cy="669925"/>
            </a:xfrm>
            <a:prstGeom prst="rect">
              <a:avLst/>
            </a:prstGeom>
          </p:spPr>
          <p:txBody>
            <a:bodyPr lIns="50800" tIns="50800" rIns="50800" bIns="50800" rtlCol="0" anchor="ctr"/>
            <a:lstStyle/>
            <a:p>
              <a:pPr algn="ctr">
                <a:lnSpc>
                  <a:spcPts val="2440"/>
                </a:lnSpc>
              </a:pPr>
              <a:endParaRPr/>
            </a:p>
          </p:txBody>
        </p:sp>
      </p:grpSp>
      <p:grpSp>
        <p:nvGrpSpPr>
          <p:cNvPr id="12" name="Group 12"/>
          <p:cNvGrpSpPr/>
          <p:nvPr/>
        </p:nvGrpSpPr>
        <p:grpSpPr>
          <a:xfrm>
            <a:off x="2527183" y="4379588"/>
            <a:ext cx="2279668" cy="227966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4" name="TextBox 14"/>
            <p:cNvSpPr txBox="1"/>
            <p:nvPr/>
          </p:nvSpPr>
          <p:spPr>
            <a:xfrm>
              <a:off x="76200" y="66675"/>
              <a:ext cx="660400" cy="669925"/>
            </a:xfrm>
            <a:prstGeom prst="rect">
              <a:avLst/>
            </a:prstGeom>
          </p:spPr>
          <p:txBody>
            <a:bodyPr lIns="50800" tIns="50800" rIns="50800" bIns="50800" rtlCol="0" anchor="ctr"/>
            <a:lstStyle/>
            <a:p>
              <a:pPr algn="ctr">
                <a:lnSpc>
                  <a:spcPts val="2440"/>
                </a:lnSpc>
              </a:pPr>
              <a:endParaRPr/>
            </a:p>
          </p:txBody>
        </p:sp>
      </p:grpSp>
      <p:grpSp>
        <p:nvGrpSpPr>
          <p:cNvPr id="15" name="Group 15"/>
          <p:cNvGrpSpPr/>
          <p:nvPr/>
        </p:nvGrpSpPr>
        <p:grpSpPr>
          <a:xfrm>
            <a:off x="1028700" y="313387"/>
            <a:ext cx="7262236" cy="1226585"/>
            <a:chOff x="0" y="0"/>
            <a:chExt cx="9682982" cy="1635447"/>
          </a:xfrm>
        </p:grpSpPr>
        <p:grpSp>
          <p:nvGrpSpPr>
            <p:cNvPr id="16" name="Group 16"/>
            <p:cNvGrpSpPr/>
            <p:nvPr/>
          </p:nvGrpSpPr>
          <p:grpSpPr>
            <a:xfrm>
              <a:off x="201038" y="236947"/>
              <a:ext cx="9381693" cy="1333027"/>
              <a:chOff x="0" y="0"/>
              <a:chExt cx="1259225" cy="178921"/>
            </a:xfrm>
          </p:grpSpPr>
          <p:sp>
            <p:nvSpPr>
              <p:cNvPr id="17" name="Freeform 17"/>
              <p:cNvSpPr/>
              <p:nvPr/>
            </p:nvSpPr>
            <p:spPr>
              <a:xfrm>
                <a:off x="0" y="0"/>
                <a:ext cx="1259224" cy="178921"/>
              </a:xfrm>
              <a:custGeom>
                <a:avLst/>
                <a:gdLst/>
                <a:ahLst/>
                <a:cxnLst/>
                <a:rect l="l" t="t" r="r" b="b"/>
                <a:pathLst>
                  <a:path w="1259224" h="178921">
                    <a:moveTo>
                      <a:pt x="0" y="0"/>
                    </a:moveTo>
                    <a:lnTo>
                      <a:pt x="1259224" y="0"/>
                    </a:lnTo>
                    <a:lnTo>
                      <a:pt x="1259224" y="178921"/>
                    </a:lnTo>
                    <a:lnTo>
                      <a:pt x="0" y="178921"/>
                    </a:lnTo>
                    <a:close/>
                  </a:path>
                </a:pathLst>
              </a:custGeom>
              <a:solidFill>
                <a:srgbClr val="FDBA1E"/>
              </a:solidFill>
              <a:ln cap="sq">
                <a:noFill/>
                <a:prstDash val="solid"/>
                <a:miter/>
              </a:ln>
            </p:spPr>
          </p:sp>
          <p:sp>
            <p:nvSpPr>
              <p:cNvPr id="18" name="TextBox 18"/>
              <p:cNvSpPr txBox="1"/>
              <p:nvPr/>
            </p:nvSpPr>
            <p:spPr>
              <a:xfrm>
                <a:off x="0" y="-57150"/>
                <a:ext cx="1259225" cy="236071"/>
              </a:xfrm>
              <a:prstGeom prst="rect">
                <a:avLst/>
              </a:prstGeom>
            </p:spPr>
            <p:txBody>
              <a:bodyPr lIns="50800" tIns="50800" rIns="50800" bIns="50800" rtlCol="0" anchor="ctr"/>
              <a:lstStyle/>
              <a:p>
                <a:pPr marL="0" lvl="0" indent="0" algn="ctr">
                  <a:lnSpc>
                    <a:spcPts val="3500"/>
                  </a:lnSpc>
                  <a:spcBef>
                    <a:spcPct val="0"/>
                  </a:spcBef>
                </a:pPr>
                <a:endParaRPr/>
              </a:p>
            </p:txBody>
          </p:sp>
        </p:grpSp>
        <p:sp>
          <p:nvSpPr>
            <p:cNvPr id="19" name="Freeform 19"/>
            <p:cNvSpPr/>
            <p:nvPr/>
          </p:nvSpPr>
          <p:spPr>
            <a:xfrm>
              <a:off x="0" y="0"/>
              <a:ext cx="2494351" cy="1635447"/>
            </a:xfrm>
            <a:custGeom>
              <a:avLst/>
              <a:gdLst/>
              <a:ahLst/>
              <a:cxnLst/>
              <a:rect l="l" t="t" r="r" b="b"/>
              <a:pathLst>
                <a:path w="2494351" h="1635447">
                  <a:moveTo>
                    <a:pt x="0" y="0"/>
                  </a:moveTo>
                  <a:lnTo>
                    <a:pt x="2494351" y="0"/>
                  </a:lnTo>
                  <a:lnTo>
                    <a:pt x="2494351" y="1635447"/>
                  </a:lnTo>
                  <a:lnTo>
                    <a:pt x="0" y="1635447"/>
                  </a:lnTo>
                  <a:lnTo>
                    <a:pt x="0" y="0"/>
                  </a:lnTo>
                  <a:close/>
                </a:path>
              </a:pathLst>
            </a:custGeom>
            <a:blipFill>
              <a:blip r:embed="rId3"/>
              <a:stretch>
                <a:fillRect/>
              </a:stretch>
            </a:blipFill>
          </p:spPr>
        </p:sp>
        <p:sp>
          <p:nvSpPr>
            <p:cNvPr id="20" name="TextBox 20"/>
            <p:cNvSpPr txBox="1"/>
            <p:nvPr/>
          </p:nvSpPr>
          <p:spPr>
            <a:xfrm>
              <a:off x="100787" y="460389"/>
              <a:ext cx="9582195" cy="763395"/>
            </a:xfrm>
            <a:prstGeom prst="rect">
              <a:avLst/>
            </a:prstGeom>
          </p:spPr>
          <p:txBody>
            <a:bodyPr lIns="0" tIns="0" rIns="0" bIns="0" rtlCol="0" anchor="t">
              <a:spAutoFit/>
            </a:bodyPr>
            <a:lstStyle/>
            <a:p>
              <a:pPr marL="0" lvl="0" indent="0" algn="ctr">
                <a:lnSpc>
                  <a:spcPts val="4364"/>
                </a:lnSpc>
                <a:spcBef>
                  <a:spcPct val="0"/>
                </a:spcBef>
              </a:pPr>
              <a:r>
                <a:rPr lang="en-US" sz="3967">
                  <a:solidFill>
                    <a:srgbClr val="0F294C"/>
                  </a:solidFill>
                  <a:latin typeface="Quicksand Medium"/>
                </a:rPr>
                <a:t>          Technology Indonesia</a:t>
              </a:r>
            </a:p>
          </p:txBody>
        </p:sp>
      </p:grpSp>
      <p:sp>
        <p:nvSpPr>
          <p:cNvPr id="21" name="Freeform 21"/>
          <p:cNvSpPr/>
          <p:nvPr/>
        </p:nvSpPr>
        <p:spPr>
          <a:xfrm>
            <a:off x="2840706" y="4594368"/>
            <a:ext cx="1652620" cy="1769874"/>
          </a:xfrm>
          <a:custGeom>
            <a:avLst/>
            <a:gdLst/>
            <a:ahLst/>
            <a:cxnLst/>
            <a:rect l="l" t="t" r="r" b="b"/>
            <a:pathLst>
              <a:path w="1652620" h="1769874">
                <a:moveTo>
                  <a:pt x="0" y="0"/>
                </a:moveTo>
                <a:lnTo>
                  <a:pt x="1652621" y="0"/>
                </a:lnTo>
                <a:lnTo>
                  <a:pt x="1652621" y="1769874"/>
                </a:lnTo>
                <a:lnTo>
                  <a:pt x="0" y="17698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TextBox 22"/>
          <p:cNvSpPr txBox="1"/>
          <p:nvPr/>
        </p:nvSpPr>
        <p:spPr>
          <a:xfrm>
            <a:off x="5637190" y="4870593"/>
            <a:ext cx="10204086" cy="1619769"/>
          </a:xfrm>
          <a:prstGeom prst="rect">
            <a:avLst/>
          </a:prstGeom>
        </p:spPr>
        <p:txBody>
          <a:bodyPr lIns="0" tIns="0" rIns="0" bIns="0" rtlCol="0" anchor="t">
            <a:spAutoFit/>
          </a:bodyPr>
          <a:lstStyle/>
          <a:p>
            <a:pPr algn="l">
              <a:lnSpc>
                <a:spcPts val="12093"/>
              </a:lnSpc>
            </a:pPr>
            <a:r>
              <a:rPr lang="en-US" sz="12467">
                <a:solidFill>
                  <a:srgbClr val="FFFFFF"/>
                </a:solidFill>
                <a:latin typeface="Montserrat Classic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441</Words>
  <Application>Microsoft Office PowerPoint</Application>
  <PresentationFormat>Custom</PresentationFormat>
  <Paragraphs>88</Paragraphs>
  <Slides>10</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10</vt:i4>
      </vt:variant>
    </vt:vector>
  </HeadingPairs>
  <TitlesOfParts>
    <vt:vector size="23" baseType="lpstr">
      <vt:lpstr>HK Grotesk</vt:lpstr>
      <vt:lpstr>Arial</vt:lpstr>
      <vt:lpstr>Montserrat Medium</vt:lpstr>
      <vt:lpstr>HK Grotesk Semi-Bold</vt:lpstr>
      <vt:lpstr>Quicksand Medium</vt:lpstr>
      <vt:lpstr>HK Grotesk Medium</vt:lpstr>
      <vt:lpstr>Montserrat</vt:lpstr>
      <vt:lpstr>Montserrat Classic Bold</vt:lpstr>
      <vt:lpstr>Calibri</vt:lpstr>
      <vt:lpstr>HK Grotesk Bold</vt:lpstr>
      <vt:lpstr>Montserrat Classic</vt:lpstr>
      <vt:lpstr>Quicksand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Yellow Modern Elegant Company Profile Presentation</dc:title>
  <cp:lastModifiedBy>Jakaria Jakaria</cp:lastModifiedBy>
  <cp:revision>4</cp:revision>
  <dcterms:created xsi:type="dcterms:W3CDTF">2006-08-16T00:00:00Z</dcterms:created>
  <dcterms:modified xsi:type="dcterms:W3CDTF">2024-06-04T07:13:28Z</dcterms:modified>
  <dc:identifier>DAGHJRCFV8k</dc:identifier>
</cp:coreProperties>
</file>